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9" r:id="rId6"/>
  </p:sldMasterIdLst>
  <p:notesMasterIdLst>
    <p:notesMasterId r:id="rId45"/>
  </p:notesMasterIdLst>
  <p:sldIdLst>
    <p:sldId id="4293" r:id="rId7"/>
    <p:sldId id="4201" r:id="rId8"/>
    <p:sldId id="4302" r:id="rId9"/>
    <p:sldId id="4272" r:id="rId10"/>
    <p:sldId id="452" r:id="rId11"/>
    <p:sldId id="4295" r:id="rId12"/>
    <p:sldId id="4296" r:id="rId13"/>
    <p:sldId id="4297" r:id="rId14"/>
    <p:sldId id="4305" r:id="rId15"/>
    <p:sldId id="4327" r:id="rId16"/>
    <p:sldId id="4328" r:id="rId17"/>
    <p:sldId id="4329" r:id="rId18"/>
    <p:sldId id="4330" r:id="rId19"/>
    <p:sldId id="4331" r:id="rId20"/>
    <p:sldId id="4332" r:id="rId21"/>
    <p:sldId id="4333" r:id="rId22"/>
    <p:sldId id="4334" r:id="rId23"/>
    <p:sldId id="4301" r:id="rId24"/>
    <p:sldId id="4307" r:id="rId25"/>
    <p:sldId id="4326" r:id="rId26"/>
    <p:sldId id="4317" r:id="rId27"/>
    <p:sldId id="4303" r:id="rId28"/>
    <p:sldId id="4304" r:id="rId29"/>
    <p:sldId id="4318" r:id="rId30"/>
    <p:sldId id="4306" r:id="rId31"/>
    <p:sldId id="4308" r:id="rId32"/>
    <p:sldId id="4309" r:id="rId33"/>
    <p:sldId id="4310" r:id="rId34"/>
    <p:sldId id="4311" r:id="rId35"/>
    <p:sldId id="4312" r:id="rId36"/>
    <p:sldId id="4313" r:id="rId37"/>
    <p:sldId id="4314" r:id="rId38"/>
    <p:sldId id="4315" r:id="rId39"/>
    <p:sldId id="4319" r:id="rId40"/>
    <p:sldId id="4320" r:id="rId41"/>
    <p:sldId id="4321" r:id="rId42"/>
    <p:sldId id="4322" r:id="rId43"/>
    <p:sldId id="4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789261-D61E-4192-AB52-C94686F44AE5}">
          <p14:sldIdLst>
            <p14:sldId id="4293"/>
            <p14:sldId id="4201"/>
            <p14:sldId id="4302"/>
            <p14:sldId id="4272"/>
            <p14:sldId id="452"/>
            <p14:sldId id="4295"/>
            <p14:sldId id="4296"/>
            <p14:sldId id="4297"/>
            <p14:sldId id="4305"/>
            <p14:sldId id="4327"/>
            <p14:sldId id="4328"/>
            <p14:sldId id="4329"/>
            <p14:sldId id="4330"/>
            <p14:sldId id="4331"/>
            <p14:sldId id="4332"/>
            <p14:sldId id="4333"/>
            <p14:sldId id="4334"/>
          </p14:sldIdLst>
        </p14:section>
        <p14:section name="PY-010 Process Payroll" id="{5E23EB75-D99B-4D15-830C-F7493BF83B28}">
          <p14:sldIdLst>
            <p14:sldId id="4301"/>
            <p14:sldId id="4307"/>
            <p14:sldId id="4326"/>
            <p14:sldId id="4317"/>
            <p14:sldId id="4303"/>
            <p14:sldId id="4304"/>
            <p14:sldId id="4318"/>
            <p14:sldId id="4306"/>
            <p14:sldId id="4308"/>
            <p14:sldId id="4309"/>
            <p14:sldId id="4310"/>
            <p14:sldId id="4311"/>
            <p14:sldId id="4312"/>
            <p14:sldId id="4313"/>
            <p14:sldId id="4314"/>
            <p14:sldId id="4315"/>
            <p14:sldId id="4319"/>
            <p14:sldId id="4320"/>
            <p14:sldId id="4321"/>
            <p14:sldId id="4322"/>
          </p14:sldIdLst>
        </p14:section>
        <p14:section name="Recap" id="{6D40279E-DD13-43FA-983D-D5E36A0AA895}">
          <p14:sldIdLst>
            <p14:sldId id="431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e, Jason" initials="GJ" lastIdx="7" clrIdx="0">
    <p:extLst>
      <p:ext uri="{19B8F6BF-5375-455C-9EA6-DF929625EA0E}">
        <p15:presenceInfo xmlns:p15="http://schemas.microsoft.com/office/powerpoint/2012/main" userId="S::jasogreene@deloitte.com::f26de0a1-af3f-4818-bbe7-111c7d46d0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6106" autoAdjust="0"/>
  </p:normalViewPr>
  <p:slideViewPr>
    <p:cSldViewPr snapToGrid="0">
      <p:cViewPr varScale="1">
        <p:scale>
          <a:sx n="86" d="100"/>
          <a:sy n="86" d="100"/>
        </p:scale>
        <p:origin x="509"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481450456991"/>
          <c:y val="0.10969202898550701"/>
          <c:w val="0.67871270080601598"/>
          <c:h val="0.69346732473658201"/>
        </c:manualLayout>
      </c:layout>
      <c:pieChart>
        <c:varyColors val="1"/>
        <c:ser>
          <c:idx val="0"/>
          <c:order val="0"/>
          <c:tx>
            <c:strRef>
              <c:f>Sheet1!$B$1</c:f>
              <c:strCache>
                <c:ptCount val="1"/>
                <c:pt idx="0">
                  <c:v>Q1</c:v>
                </c:pt>
              </c:strCache>
            </c:strRef>
          </c:tx>
          <c:spPr>
            <a:solidFill>
              <a:schemeClr val="accent5"/>
            </a:solidFill>
            <a:ln w="12700">
              <a:solidFill>
                <a:schemeClr val="bg1"/>
              </a:solidFill>
            </a:ln>
          </c:spPr>
          <c:explosion val="1"/>
          <c:dPt>
            <c:idx val="0"/>
            <c:bubble3D val="0"/>
            <c:spPr>
              <a:solidFill>
                <a:srgbClr val="4472C4">
                  <a:lumMod val="40000"/>
                  <a:lumOff val="60000"/>
                </a:srgbClr>
              </a:solidFill>
              <a:ln w="12700">
                <a:noFill/>
              </a:ln>
            </c:spPr>
            <c:extLst>
              <c:ext xmlns:c16="http://schemas.microsoft.com/office/drawing/2014/chart" uri="{C3380CC4-5D6E-409C-BE32-E72D297353CC}">
                <c16:uniqueId val="{00000001-6A1C-49F6-862A-3FC70D1AFEC1}"/>
              </c:ext>
            </c:extLst>
          </c:dPt>
          <c:dPt>
            <c:idx val="1"/>
            <c:bubble3D val="0"/>
            <c:spPr>
              <a:solidFill>
                <a:sysClr val="window" lastClr="FFFFFF">
                  <a:lumMod val="95000"/>
                </a:sysClr>
              </a:solidFill>
              <a:ln w="12700">
                <a:noFill/>
              </a:ln>
            </c:spPr>
            <c:extLst>
              <c:ext xmlns:c16="http://schemas.microsoft.com/office/drawing/2014/chart" uri="{C3380CC4-5D6E-409C-BE32-E72D297353CC}">
                <c16:uniqueId val="{00000003-6A1C-49F6-862A-3FC70D1AFEC1}"/>
              </c:ext>
            </c:extLst>
          </c:dPt>
          <c:dPt>
            <c:idx val="2"/>
            <c:bubble3D val="0"/>
            <c:spPr>
              <a:solidFill>
                <a:srgbClr val="FFC000"/>
              </a:solidFill>
              <a:ln w="12700">
                <a:solidFill>
                  <a:sysClr val="window" lastClr="FFFFFF"/>
                </a:solidFill>
              </a:ln>
            </c:spPr>
            <c:extLst>
              <c:ext xmlns:c16="http://schemas.microsoft.com/office/drawing/2014/chart" uri="{C3380CC4-5D6E-409C-BE32-E72D297353CC}">
                <c16:uniqueId val="{00000005-6A1C-49F6-862A-3FC70D1AFEC1}"/>
              </c:ext>
            </c:extLst>
          </c:dPt>
          <c:dPt>
            <c:idx val="3"/>
            <c:bubble3D val="0"/>
            <c:spPr>
              <a:solidFill>
                <a:srgbClr val="FF0000"/>
              </a:solidFill>
              <a:ln w="12700">
                <a:solidFill>
                  <a:sysClr val="window" lastClr="FFFFFF"/>
                </a:solidFill>
              </a:ln>
            </c:spPr>
            <c:extLst>
              <c:ext xmlns:c16="http://schemas.microsoft.com/office/drawing/2014/chart" uri="{C3380CC4-5D6E-409C-BE32-E72D297353CC}">
                <c16:uniqueId val="{00000007-6A1C-49F6-862A-3FC70D1AFEC1}"/>
              </c:ext>
            </c:extLst>
          </c:dPt>
          <c:dPt>
            <c:idx val="4"/>
            <c:bubble3D val="0"/>
            <c:spPr>
              <a:solidFill>
                <a:srgbClr val="92D050"/>
              </a:solidFill>
              <a:ln w="12700">
                <a:solidFill>
                  <a:srgbClr val="34F0FF"/>
                </a:solidFill>
              </a:ln>
            </c:spPr>
            <c:extLst>
              <c:ext xmlns:c16="http://schemas.microsoft.com/office/drawing/2014/chart" uri="{C3380CC4-5D6E-409C-BE32-E72D297353CC}">
                <c16:uniqueId val="{00000009-6A1C-49F6-862A-3FC70D1AFEC1}"/>
              </c:ext>
            </c:extLst>
          </c:dPt>
          <c:dPt>
            <c:idx val="5"/>
            <c:bubble3D val="0"/>
            <c:extLst>
              <c:ext xmlns:c16="http://schemas.microsoft.com/office/drawing/2014/chart" uri="{C3380CC4-5D6E-409C-BE32-E72D297353CC}">
                <c16:uniqueId val="{0000000A-6A1C-49F6-862A-3FC70D1AFEC1}"/>
              </c:ext>
            </c:extLst>
          </c:dPt>
          <c:dPt>
            <c:idx val="6"/>
            <c:bubble3D val="0"/>
            <c:extLst>
              <c:ext xmlns:c16="http://schemas.microsoft.com/office/drawing/2014/chart" uri="{C3380CC4-5D6E-409C-BE32-E72D297353CC}">
                <c16:uniqueId val="{0000000B-6A1C-49F6-862A-3FC70D1AFEC1}"/>
              </c:ext>
            </c:extLst>
          </c:dPt>
          <c:dPt>
            <c:idx val="7"/>
            <c:bubble3D val="0"/>
            <c:extLst>
              <c:ext xmlns:c16="http://schemas.microsoft.com/office/drawing/2014/chart" uri="{C3380CC4-5D6E-409C-BE32-E72D297353CC}">
                <c16:uniqueId val="{0000000C-6A1C-49F6-862A-3FC70D1AFEC1}"/>
              </c:ext>
            </c:extLst>
          </c:dPt>
          <c:dPt>
            <c:idx val="8"/>
            <c:bubble3D val="0"/>
            <c:extLst>
              <c:ext xmlns:c16="http://schemas.microsoft.com/office/drawing/2014/chart" uri="{C3380CC4-5D6E-409C-BE32-E72D297353CC}">
                <c16:uniqueId val="{0000000D-6A1C-49F6-862A-3FC70D1AFEC1}"/>
              </c:ext>
            </c:extLst>
          </c:dPt>
          <c:cat>
            <c:strRef>
              <c:f>Sheet1!$A$2:$A$6</c:f>
              <c:strCache>
                <c:ptCount val="5"/>
                <c:pt idx="0">
                  <c:v>Label A</c:v>
                </c:pt>
                <c:pt idx="1">
                  <c:v>Label B</c:v>
                </c:pt>
                <c:pt idx="2">
                  <c:v>Label C</c:v>
                </c:pt>
                <c:pt idx="3">
                  <c:v>Label D</c:v>
                </c:pt>
                <c:pt idx="4">
                  <c:v>Label E</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E-6A1C-49F6-862A-3FC70D1AFEC1}"/>
            </c:ext>
          </c:extLst>
        </c:ser>
        <c:dLbls>
          <c:showLegendKey val="0"/>
          <c:showVal val="0"/>
          <c:showCatName val="0"/>
          <c:showSerName val="0"/>
          <c:showPercent val="0"/>
          <c:showBubbleSize val="0"/>
          <c:showLeaderLines val="1"/>
        </c:dLbls>
        <c:firstSliceAng val="73"/>
      </c:pieChart>
    </c:plotArea>
    <c:plotVisOnly val="1"/>
    <c:dispBlanksAs val="zero"/>
    <c:showDLblsOverMax val="0"/>
  </c:chart>
  <c:spPr>
    <a:ln>
      <a:noFill/>
    </a:ln>
  </c:spPr>
  <c:txPr>
    <a:bodyPr/>
    <a:lstStyle/>
    <a:p>
      <a:pPr>
        <a:defRPr sz="1000" b="1">
          <a:solidFill>
            <a:schemeClr val="bg1"/>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C3C90-B0A2-4BFE-9B39-ABBF9A6967F4}"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4378A-910F-4FDE-8275-B6FB7645E13C}" type="slidenum">
              <a:rPr lang="en-US" smtClean="0"/>
              <a:t>‹#›</a:t>
            </a:fld>
            <a:endParaRPr lang="en-US"/>
          </a:p>
        </p:txBody>
      </p:sp>
    </p:spTree>
    <p:extLst>
      <p:ext uri="{BB962C8B-B14F-4D97-AF65-F5344CB8AC3E}">
        <p14:creationId xmlns:p14="http://schemas.microsoft.com/office/powerpoint/2010/main" val="48976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93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06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09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2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32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43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37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19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4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20</a:t>
            </a:fld>
            <a:endParaRPr lang="en-US" dirty="0"/>
          </a:p>
        </p:txBody>
      </p:sp>
    </p:spTree>
    <p:extLst>
      <p:ext uri="{BB962C8B-B14F-4D97-AF65-F5344CB8AC3E}">
        <p14:creationId xmlns:p14="http://schemas.microsoft.com/office/powerpoint/2010/main" val="371143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58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AFF7-0869-4B91-BD8C-5D3CE9843CE9}" type="slidenum">
              <a:rPr lang="en-US" smtClean="0"/>
              <a:t>2</a:t>
            </a:fld>
            <a:endParaRPr lang="en-US" dirty="0"/>
          </a:p>
        </p:txBody>
      </p:sp>
    </p:spTree>
    <p:extLst>
      <p:ext uri="{BB962C8B-B14F-4D97-AF65-F5344CB8AC3E}">
        <p14:creationId xmlns:p14="http://schemas.microsoft.com/office/powerpoint/2010/main" val="190531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733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89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25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543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584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494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121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469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520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66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108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760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133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3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8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28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3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is that the People part of technology projects is critical to success and has much more influence of the success of a go live than the technology itself.  Change starts now and involves EVERYONE.  Its not just a responsibility of the “Change and comms” team, but every team member and everyone who has a role on the project on in the organization has a responsibility to help make the project a success.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43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latin typeface="Arial" panose="020B0604020202020204" pitchFamily="34" charset="0"/>
                <a:cs typeface="Arial" panose="020B0604020202020204" pitchFamily="34" charset="0"/>
              </a:rPr>
              <a:t>While some changes may seem straightforward, change can be uncomfortable, and people naturally embrace a path of least resistance. Organizational Change Management (OCM) is critical to helping employees embrace changes and minimize disruption to business operations.   As we go through this project, every person involved will be cycling through this “Valley of Despair”.  Please pay attention to the perspective of everyone involved and help to system the change process and move to the “other side of the Valley”!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20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brief recap of user story training as it relates to buying a house.  Encourage team to think about user story creation as we walk through the process maps.  Have them jot down ideas for review during the user story workshops.  Emphasize the importance of user stories and how they correspond to the requirements needed to build the system successfully.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78A-910F-4FDE-8275-B6FB7645E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96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79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77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86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4" name="Date Placeholder 33">
            <a:extLst>
              <a:ext uri="{FF2B5EF4-FFF2-40B4-BE49-F238E27FC236}">
                <a16:creationId xmlns:a16="http://schemas.microsoft.com/office/drawing/2014/main" id="{9D41670E-6079-4673-94F7-13D388B15389}"/>
              </a:ext>
            </a:extLst>
          </p:cNvPr>
          <p:cNvSpPr>
            <a:spLocks noGrp="1"/>
          </p:cNvSpPr>
          <p:nvPr>
            <p:ph type="dt" sz="half" idx="10"/>
          </p:nvPr>
        </p:nvSpPr>
        <p:spPr/>
        <p:txBody>
          <a:bodyPr/>
          <a:lstStyle/>
          <a:p>
            <a:endParaRPr lang="en-US" dirty="0"/>
          </a:p>
        </p:txBody>
      </p:sp>
      <p:sp>
        <p:nvSpPr>
          <p:cNvPr id="35" name="Footer Placeholder 34">
            <a:extLst>
              <a:ext uri="{FF2B5EF4-FFF2-40B4-BE49-F238E27FC236}">
                <a16:creationId xmlns:a16="http://schemas.microsoft.com/office/drawing/2014/main" id="{64FDBC9E-A247-4D96-A048-C6507243056B}"/>
              </a:ext>
            </a:extLst>
          </p:cNvPr>
          <p:cNvSpPr>
            <a:spLocks noGrp="1"/>
          </p:cNvSpPr>
          <p:nvPr>
            <p:ph type="ftr" sz="quarter" idx="11"/>
          </p:nvPr>
        </p:nvSpPr>
        <p:spPr>
          <a:xfrm>
            <a:off x="4038600" y="6356350"/>
            <a:ext cx="4114800" cy="365125"/>
          </a:xfrm>
          <a:prstGeom prst="rect">
            <a:avLst/>
          </a:prstGeom>
        </p:spPr>
        <p:txBody>
          <a:bodyPr/>
          <a:lstStyle/>
          <a:p>
            <a:pPr algn="ctr"/>
            <a:endParaRPr lang="en-US" dirty="0"/>
          </a:p>
        </p:txBody>
      </p:sp>
      <p:sp>
        <p:nvSpPr>
          <p:cNvPr id="3" name="Title 2">
            <a:extLst>
              <a:ext uri="{FF2B5EF4-FFF2-40B4-BE49-F238E27FC236}">
                <a16:creationId xmlns:a16="http://schemas.microsoft.com/office/drawing/2014/main" id="{3B4FADEF-AB34-4FB7-8729-E8C2C3FD9095}"/>
              </a:ext>
            </a:extLst>
          </p:cNvPr>
          <p:cNvSpPr>
            <a:spLocks noGrp="1"/>
          </p:cNvSpPr>
          <p:nvPr>
            <p:ph type="title"/>
          </p:nvPr>
        </p:nvSpPr>
        <p:spPr>
          <a:xfrm>
            <a:off x="-10686" y="913929"/>
            <a:ext cx="12202686" cy="1325563"/>
          </a:xfrm>
        </p:spPr>
        <p:txBody>
          <a:bodyPr>
            <a:normAutofit/>
          </a:bodyPr>
          <a:lstStyle>
            <a:lvl1pPr algn="ctr">
              <a:defRPr lang="en-US" sz="5000" kern="1200" dirty="0">
                <a:solidFill>
                  <a:srgbClr val="092F57"/>
                </a:solidFill>
                <a:latin typeface="Arial"/>
                <a:ea typeface="+mn-ea"/>
                <a:cs typeface="Arial" panose="020B06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89819B35-081C-4880-ACDC-C6D7E1E9DFFD}"/>
              </a:ext>
            </a:extLst>
          </p:cNvPr>
          <p:cNvSpPr>
            <a:spLocks noGrp="1"/>
          </p:cNvSpPr>
          <p:nvPr>
            <p:ph type="body" sz="quarter" idx="13" hasCustomPrompt="1"/>
          </p:nvPr>
        </p:nvSpPr>
        <p:spPr>
          <a:xfrm>
            <a:off x="-10686" y="3114490"/>
            <a:ext cx="12202685" cy="496888"/>
          </a:xfrm>
        </p:spPr>
        <p:txBody>
          <a:bodyPr>
            <a:normAutofit/>
          </a:bodyPr>
          <a:lstStyle>
            <a:lvl1pPr marL="0" indent="0" algn="ctr" defTabSz="457200" rtl="0" eaLnBrk="1" latinLnBrk="0" hangingPunct="1">
              <a:buNone/>
              <a:defRPr lang="en-US" sz="2400" kern="1200" dirty="0">
                <a:solidFill>
                  <a:srgbClr val="092F57"/>
                </a:solidFill>
                <a:latin typeface="Arial"/>
                <a:ea typeface="+mn-ea"/>
                <a:cs typeface="Arial" panose="020B0604020202020204" pitchFamily="34" charset="0"/>
              </a:defRPr>
            </a:lvl1pPr>
          </a:lstStyle>
          <a:p>
            <a:pPr lvl="0"/>
            <a:r>
              <a:rPr lang="en-US" dirty="0"/>
              <a:t>Month DD, YYYY</a:t>
            </a:r>
          </a:p>
        </p:txBody>
      </p:sp>
      <p:sp>
        <p:nvSpPr>
          <p:cNvPr id="8" name="Slide Number Placeholder 5">
            <a:extLst>
              <a:ext uri="{FF2B5EF4-FFF2-40B4-BE49-F238E27FC236}">
                <a16:creationId xmlns:a16="http://schemas.microsoft.com/office/drawing/2014/main" id="{57D4D34D-C15E-4063-9821-7BD6B6FF8753}"/>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5678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87CD6B-87B3-4220-B96C-E1E8E506286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Footer Placeholder 4">
            <a:extLst>
              <a:ext uri="{FF2B5EF4-FFF2-40B4-BE49-F238E27FC236}">
                <a16:creationId xmlns:a16="http://schemas.microsoft.com/office/drawing/2014/main" id="{BE15E464-2F2E-4CF7-9DEB-733667285A3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8" name="Slide Number Placeholder 5">
            <a:extLst>
              <a:ext uri="{FF2B5EF4-FFF2-40B4-BE49-F238E27FC236}">
                <a16:creationId xmlns:a16="http://schemas.microsoft.com/office/drawing/2014/main" id="{8305850A-6981-40A0-8B0B-834FE45FCFA3}"/>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59845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F4BE-B4F9-470A-B0D9-640DCAE95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4716D8-D280-4390-A1B9-8AF36D2F0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E4411-500A-4F28-8F42-740F3C86D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6B5C62D-D2EC-41B6-9209-EFF87977AD8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C1A51FC3-4A5A-47FA-B237-D18E30CD999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1" name="Slide Number Placeholder 5">
            <a:extLst>
              <a:ext uri="{FF2B5EF4-FFF2-40B4-BE49-F238E27FC236}">
                <a16:creationId xmlns:a16="http://schemas.microsoft.com/office/drawing/2014/main" id="{7C732B1A-E0AF-45F8-A3DA-B12366E7C295}"/>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30516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0B0-9E2E-4A3A-AF9F-D0B821C6F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A943C-DC63-4452-8C50-51F3CEDD4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E77790-694D-49C6-BC23-BB92C6945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DB550D9-9ECD-426A-947E-52E9B7CF150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77D327E0-885C-4D7D-AC72-A41554B8BA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1" name="Slide Number Placeholder 5">
            <a:extLst>
              <a:ext uri="{FF2B5EF4-FFF2-40B4-BE49-F238E27FC236}">
                <a16:creationId xmlns:a16="http://schemas.microsoft.com/office/drawing/2014/main" id="{C2015301-32FD-4951-9235-D4365736E6A9}"/>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02590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8933-E77E-4E47-AF85-0CC5E95EA2E4}"/>
              </a:ext>
            </a:extLst>
          </p:cNvPr>
          <p:cNvSpPr>
            <a:spLocks noGrp="1"/>
          </p:cNvSpPr>
          <p:nvPr>
            <p:ph type="title"/>
          </p:nvPr>
        </p:nvSpPr>
        <p:spPr/>
        <p:txBody>
          <a:bodyPr/>
          <a:lstStyle>
            <a:lvl1pPr>
              <a:defRPr u="sng"/>
            </a:lvl1pPr>
          </a:lstStyle>
          <a:p>
            <a:r>
              <a:rPr lang="en-US" dirty="0"/>
              <a:t>Click to edit Master title style</a:t>
            </a:r>
          </a:p>
        </p:txBody>
      </p:sp>
      <p:sp>
        <p:nvSpPr>
          <p:cNvPr id="3" name="Vertical Text Placeholder 2">
            <a:extLst>
              <a:ext uri="{FF2B5EF4-FFF2-40B4-BE49-F238E27FC236}">
                <a16:creationId xmlns:a16="http://schemas.microsoft.com/office/drawing/2014/main" id="{4B00B9A5-2298-4C39-AB8D-38A6158CE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EB6991B8-5145-43BA-A2DC-6F46C2638E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311536E4-64D5-4070-A952-6B0CB0008E97}"/>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7" name="Slide Number Placeholder 5">
            <a:extLst>
              <a:ext uri="{FF2B5EF4-FFF2-40B4-BE49-F238E27FC236}">
                <a16:creationId xmlns:a16="http://schemas.microsoft.com/office/drawing/2014/main" id="{DA1BEEF9-0985-43A0-8D21-E7926748768B}"/>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38762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DD38B-6987-4EC2-A9BB-E4B0C583BF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EF15C-8A98-4E2C-A825-1DADA6B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49A218-6645-466C-A5CD-5C3E3F942EA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87186C79-C8F5-4A38-AA34-640B06334C9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D11D3DD4-C319-4F8B-A870-1A1B56AC5EC9}"/>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05236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8E8FD6B-C75E-4400-9C9A-0CE8C9333C8B}"/>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FE99D366-EE13-4C5C-AE2C-B6C2F919949A}"/>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5" name="Content Placeholder 2">
            <a:extLst>
              <a:ext uri="{FF2B5EF4-FFF2-40B4-BE49-F238E27FC236}">
                <a16:creationId xmlns:a16="http://schemas.microsoft.com/office/drawing/2014/main" id="{1D00B4F5-9A9D-473C-A214-B6687C012C6C}"/>
              </a:ext>
            </a:extLst>
          </p:cNvPr>
          <p:cNvSpPr>
            <a:spLocks noGrp="1"/>
          </p:cNvSpPr>
          <p:nvPr>
            <p:ph idx="13" hasCustomPrompt="1"/>
          </p:nvPr>
        </p:nvSpPr>
        <p:spPr>
          <a:xfrm>
            <a:off x="523240" y="1009892"/>
            <a:ext cx="11145520" cy="451405"/>
          </a:xfrm>
        </p:spPr>
        <p:txBody>
          <a:bodyPr lIns="27432" rIns="27432" anchorCtr="0"/>
          <a:lstStyle>
            <a:lvl1pPr marL="220122" indent="0">
              <a:lnSpc>
                <a:spcPct val="100000"/>
              </a:lnSpc>
              <a:spcBef>
                <a:spcPts val="0"/>
              </a:spcBef>
              <a:buSzPct val="100000"/>
              <a:buFont typeface="Arial" pitchFamily="34" charset="0"/>
              <a:buNone/>
              <a:defRPr sz="2133" b="0">
                <a:solidFill>
                  <a:srgbClr val="5E6A71"/>
                </a:solidFill>
              </a:defRPr>
            </a:lvl1pPr>
            <a:lvl2pPr marL="679418" indent="-220122">
              <a:spcBef>
                <a:spcPts val="533"/>
              </a:spcBef>
              <a:buSzPct val="75000"/>
              <a:buFont typeface="Lucida Sans" panose="020B0602030504020204" pitchFamily="34" charset="0"/>
              <a:buChar char="–"/>
              <a:defRPr sz="2400"/>
            </a:lvl2pPr>
            <a:lvl3pPr marL="1060396" indent="-292594">
              <a:spcBef>
                <a:spcPts val="533"/>
              </a:spcBef>
              <a:buSzPct val="100000"/>
              <a:buFont typeface="Arial" panose="020B0604020202020204" pitchFamily="34" charset="0"/>
              <a:buChar char="•"/>
              <a:defRPr sz="2133"/>
            </a:lvl3pPr>
            <a:lvl4pPr marL="1219140" indent="-220122">
              <a:spcBef>
                <a:spcPts val="533"/>
              </a:spcBef>
              <a:buSzPct val="100000"/>
              <a:buFont typeface="Lucida Sans" panose="020B0602030504020204" pitchFamily="34" charset="0"/>
              <a:buChar char="–"/>
              <a:defRPr sz="1867"/>
            </a:lvl4pPr>
            <a:lvl5pPr marL="1439261" indent="-220122">
              <a:spcBef>
                <a:spcPts val="533"/>
              </a:spcBef>
              <a:buSzPct val="100000"/>
              <a:buFont typeface="Arial" pitchFamily="34" charset="0"/>
              <a:buChar char="•"/>
              <a:defRPr sz="1867"/>
            </a:lvl5pPr>
          </a:lstStyle>
          <a:p>
            <a:pPr lvl="0"/>
            <a:r>
              <a:rPr lang="en-US" dirty="0"/>
              <a:t>Kicker</a:t>
            </a:r>
          </a:p>
        </p:txBody>
      </p:sp>
      <p:sp>
        <p:nvSpPr>
          <p:cNvPr id="7" name="Content Placeholder 2">
            <a:extLst>
              <a:ext uri="{FF2B5EF4-FFF2-40B4-BE49-F238E27FC236}">
                <a16:creationId xmlns:a16="http://schemas.microsoft.com/office/drawing/2014/main" id="{115AB864-A41A-4994-B74D-75DAD766C008}"/>
              </a:ext>
            </a:extLst>
          </p:cNvPr>
          <p:cNvSpPr>
            <a:spLocks noGrp="1"/>
          </p:cNvSpPr>
          <p:nvPr>
            <p:ph idx="1"/>
          </p:nvPr>
        </p:nvSpPr>
        <p:spPr>
          <a:xfrm>
            <a:off x="871202" y="1828800"/>
            <a:ext cx="10449601" cy="20329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9817" rIns="0" bIns="29817" numCol="1" anchor="t" anchorCtr="0" compatLnSpc="1">
            <a:prstTxWarp prst="textNoShape">
              <a:avLst/>
            </a:prstTxWarp>
            <a:spAutoFit/>
          </a:bodyPr>
          <a:lstStyle>
            <a:lvl1pPr>
              <a:defRPr>
                <a:solidFill>
                  <a:srgbClr val="5E6A71"/>
                </a:solidFill>
              </a:defRPr>
            </a:lvl1pPr>
            <a:lvl2pPr>
              <a:defRPr>
                <a:solidFill>
                  <a:srgbClr val="5E6A71"/>
                </a:solidFill>
              </a:defRPr>
            </a:lvl2pPr>
          </a:lstStyle>
          <a:p>
            <a:r>
              <a:rPr lang="en-US" altLang="en-US" sz="2400" dirty="0"/>
              <a:t>Point 1</a:t>
            </a:r>
          </a:p>
          <a:p>
            <a:pPr lvl="1"/>
            <a:r>
              <a:rPr lang="en-US" altLang="en-US" sz="2133" dirty="0"/>
              <a:t>Sub-point 1</a:t>
            </a:r>
          </a:p>
          <a:p>
            <a:endParaRPr lang="en-US" altLang="en-US" sz="2400" dirty="0"/>
          </a:p>
          <a:p>
            <a:r>
              <a:rPr lang="en-US" altLang="en-US" sz="2400" dirty="0"/>
              <a:t>Point 2</a:t>
            </a:r>
          </a:p>
          <a:p>
            <a:pPr lvl="1"/>
            <a:r>
              <a:rPr lang="en-US" altLang="en-US" sz="2133" dirty="0"/>
              <a:t>Sub-point 2</a:t>
            </a:r>
          </a:p>
        </p:txBody>
      </p:sp>
      <p:sp>
        <p:nvSpPr>
          <p:cNvPr id="8" name="Title Placeholder 1">
            <a:extLst>
              <a:ext uri="{FF2B5EF4-FFF2-40B4-BE49-F238E27FC236}">
                <a16:creationId xmlns:a16="http://schemas.microsoft.com/office/drawing/2014/main" id="{7EB79704-C701-451D-88A6-E59219ECAC29}"/>
              </a:ext>
            </a:extLst>
          </p:cNvPr>
          <p:cNvSpPr>
            <a:spLocks noGrp="1"/>
          </p:cNvSpPr>
          <p:nvPr>
            <p:ph type="title"/>
          </p:nvPr>
        </p:nvSpPr>
        <p:spPr>
          <a:xfrm>
            <a:off x="469900" y="288287"/>
            <a:ext cx="11252200" cy="384048"/>
          </a:xfrm>
          <a:prstGeom prst="rect">
            <a:avLst/>
          </a:prstGeom>
        </p:spPr>
        <p:txBody>
          <a:bodyPr lIns="0" tIns="0" rIns="0" bIns="0" rtlCol="0" anchor="ctr" anchorCtr="0">
            <a:noAutofit/>
          </a:bodyPr>
          <a:lstStyle>
            <a:lvl1pPr algn="ctr">
              <a:defRPr sz="2800">
                <a:solidFill>
                  <a:schemeClr val="bg1"/>
                </a:solidFill>
              </a:defRPr>
            </a:lvl1pPr>
          </a:lstStyle>
          <a:p>
            <a:r>
              <a:rPr lang="en-US" noProof="0" dirty="0"/>
              <a:t>Click to edit Master title style</a:t>
            </a:r>
          </a:p>
        </p:txBody>
      </p:sp>
      <p:sp>
        <p:nvSpPr>
          <p:cNvPr id="9" name="Slide Number Placeholder 5">
            <a:extLst>
              <a:ext uri="{FF2B5EF4-FFF2-40B4-BE49-F238E27FC236}">
                <a16:creationId xmlns:a16="http://schemas.microsoft.com/office/drawing/2014/main" id="{4F106232-FF9B-4E64-AAB0-F83804C114A6}"/>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1872920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EBD8FF64-1856-4678-91CC-F2D3B9943081}"/>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16515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31D3703A-B96E-40D3-B75B-2ADC0B929208}"/>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03180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A693665E-FE77-4F46-9DB0-B799616E64B2}"/>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58807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02913036-4A07-4A5C-A290-6E4D9762A5B4}"/>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4539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E051C2-853F-4D96-9178-DC11BE5503CC}"/>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CBEFEDE-F06A-4745-8B28-0562A9DCEAB2}"/>
              </a:ext>
            </a:extLst>
          </p:cNvPr>
          <p:cNvSpPr>
            <a:spLocks noGrp="1"/>
          </p:cNvSpPr>
          <p:nvPr>
            <p:ph type="title"/>
          </p:nvPr>
        </p:nvSpPr>
        <p:spPr>
          <a:xfrm>
            <a:off x="600808" y="297703"/>
            <a:ext cx="10515600" cy="630167"/>
          </a:xfrm>
          <a:noFill/>
        </p:spPr>
        <p:txBody>
          <a:bodyPr>
            <a:normAutofit/>
          </a:bodyPr>
          <a:lstStyle>
            <a:lvl1pPr>
              <a:defRPr sz="2800" u="none">
                <a:solidFill>
                  <a:srgbClr val="092F57"/>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D931C603-900A-4107-8639-139A38F09827}"/>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97555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37713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302608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93110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55644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827400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92335606-68BA-4A3F-B34B-907FAD51DD18}"/>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027043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CE8A9B21-D7E0-4EA3-AB11-2ADB573C5DC8}"/>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23035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4C7F1E-854D-480D-AAFF-49A9BA5D58E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Rectangle 7">
            <a:extLst>
              <a:ext uri="{FF2B5EF4-FFF2-40B4-BE49-F238E27FC236}">
                <a16:creationId xmlns:a16="http://schemas.microsoft.com/office/drawing/2014/main" id="{FD3E2280-89B3-4315-A472-71613F39A49A}"/>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5CFC3644-2002-4400-A2CD-BB0D33C80E25}"/>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556920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4FADEF-AB34-4FB7-8729-E8C2C3FD9095}"/>
              </a:ext>
            </a:extLst>
          </p:cNvPr>
          <p:cNvSpPr>
            <a:spLocks noGrp="1"/>
          </p:cNvSpPr>
          <p:nvPr>
            <p:ph type="title"/>
          </p:nvPr>
        </p:nvSpPr>
        <p:spPr>
          <a:xfrm>
            <a:off x="-10686" y="913929"/>
            <a:ext cx="12202686" cy="1325563"/>
          </a:xfrm>
        </p:spPr>
        <p:txBody>
          <a:bodyPr>
            <a:normAutofit/>
          </a:bodyPr>
          <a:lstStyle>
            <a:lvl1pPr algn="ctr">
              <a:defRPr lang="en-US" sz="5000" kern="1200" dirty="0">
                <a:solidFill>
                  <a:srgbClr val="092F57"/>
                </a:solidFill>
                <a:latin typeface="Arial"/>
                <a:ea typeface="+mn-ea"/>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89819B35-081C-4880-ACDC-C6D7E1E9DFFD}"/>
              </a:ext>
            </a:extLst>
          </p:cNvPr>
          <p:cNvSpPr>
            <a:spLocks noGrp="1"/>
          </p:cNvSpPr>
          <p:nvPr>
            <p:ph type="body" sz="quarter" idx="13" hasCustomPrompt="1"/>
          </p:nvPr>
        </p:nvSpPr>
        <p:spPr>
          <a:xfrm>
            <a:off x="-10686" y="3114490"/>
            <a:ext cx="12202685" cy="496888"/>
          </a:xfrm>
        </p:spPr>
        <p:txBody>
          <a:bodyPr>
            <a:normAutofit/>
          </a:bodyPr>
          <a:lstStyle>
            <a:lvl1pPr marL="0" indent="0" algn="ctr" defTabSz="457200" rtl="0" eaLnBrk="1" latinLnBrk="0" hangingPunct="1">
              <a:buNone/>
              <a:defRPr lang="en-US" sz="2400" kern="1200" dirty="0">
                <a:solidFill>
                  <a:srgbClr val="092F57"/>
                </a:solidFill>
                <a:latin typeface="Arial"/>
                <a:ea typeface="+mn-ea"/>
                <a:cs typeface="Arial" panose="020B0604020202020204" pitchFamily="34" charset="0"/>
              </a:defRPr>
            </a:lvl1pPr>
          </a:lstStyle>
          <a:p>
            <a:pPr lvl="0"/>
            <a:r>
              <a:rPr lang="en-US"/>
              <a:t>Month DD, YYYY</a:t>
            </a:r>
          </a:p>
        </p:txBody>
      </p:sp>
      <p:sp>
        <p:nvSpPr>
          <p:cNvPr id="7" name="Date Placeholder 3">
            <a:extLst>
              <a:ext uri="{FF2B5EF4-FFF2-40B4-BE49-F238E27FC236}">
                <a16:creationId xmlns:a16="http://schemas.microsoft.com/office/drawing/2014/main" id="{9881F2A0-5CD1-40DE-85D7-37D3539D5EEC}"/>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B58ACAE-8ED2-430D-844E-6AE67501F1DF}"/>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92251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519B-D9A3-4A34-ACA9-DAEB78C82D8D}"/>
              </a:ext>
            </a:extLst>
          </p:cNvPr>
          <p:cNvSpPr>
            <a:spLocks noGrp="1"/>
          </p:cNvSpPr>
          <p:nvPr>
            <p:ph type="title"/>
          </p:nvPr>
        </p:nvSpPr>
        <p:spPr>
          <a:xfrm>
            <a:off x="600808" y="-63682"/>
            <a:ext cx="10515600" cy="1325563"/>
          </a:xfrm>
          <a:noFill/>
        </p:spPr>
        <p:txBody>
          <a:bodyPr>
            <a:normAutofit/>
          </a:bodyPr>
          <a:lstStyle>
            <a:lvl1pPr>
              <a:defRPr sz="2800" u="none">
                <a:solidFill>
                  <a:srgbClr val="092F57"/>
                </a:solidFill>
              </a:defRPr>
            </a:lvl1pPr>
          </a:lstStyle>
          <a:p>
            <a:r>
              <a:rPr lang="en-US"/>
              <a:t>Click to edit Master title style</a:t>
            </a:r>
          </a:p>
        </p:txBody>
      </p:sp>
      <p:sp>
        <p:nvSpPr>
          <p:cNvPr id="4" name="Date Placeholder 3">
            <a:extLst>
              <a:ext uri="{FF2B5EF4-FFF2-40B4-BE49-F238E27FC236}">
                <a16:creationId xmlns:a16="http://schemas.microsoft.com/office/drawing/2014/main" id="{964C7F1E-854D-480D-AAFF-49A9BA5D58EB}"/>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8" name="Rectangle 7">
            <a:extLst>
              <a:ext uri="{FF2B5EF4-FFF2-40B4-BE49-F238E27FC236}">
                <a16:creationId xmlns:a16="http://schemas.microsoft.com/office/drawing/2014/main" id="{BDC46BCB-79D2-4217-B975-DD1E12A467B8}"/>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B9A9A01-1C67-44AF-A5FB-DD7787F665E9}"/>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07397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D4F-52B0-45D4-83A0-95B7AE8D760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360F70B-E8A8-4732-A7AB-83BA70AC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F52829A-5A4D-44DD-AD20-1EFE6247F75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0122B4E0-359C-4E2A-98DC-543C56E0CF0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59B215D3-DB0E-45B6-9FA1-8B0D4201D3B2}"/>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907899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D4F-52B0-45D4-83A0-95B7AE8D7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0F70B-E8A8-4732-A7AB-83BA70AC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F56625E3-1F43-4702-91E0-3B7D3886A5F6}"/>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957902-445E-4931-8A05-5CF77D814F8C}"/>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497769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7DF4D-66DF-4DB1-9C7E-1094544AB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A568F-5E27-4B48-8D06-6E2AFF399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F902AE3D-3A4B-4630-9D54-6F5B0F19F472}"/>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9" name="Rectangle 8">
            <a:extLst>
              <a:ext uri="{FF2B5EF4-FFF2-40B4-BE49-F238E27FC236}">
                <a16:creationId xmlns:a16="http://schemas.microsoft.com/office/drawing/2014/main" id="{2F471FB5-6DEF-4CD0-9A58-532186C75261}"/>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41D1AD3-B832-40C1-9A59-353BB63066FC}"/>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B1B67C17-F24D-4309-BB60-8DEDB43C8290}"/>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251227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CFB97D-C645-4790-BFDF-B19A80168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55BB-78CE-408E-A70E-6F9C4A88A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A8302-E2D6-41B1-9910-EEBAB7E8E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034A4-2B5C-4C25-8774-20D5D6F88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CA3E5C3-E006-4031-8CF8-E8780DC337C1}"/>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9" name="Rectangle 8">
            <a:extLst>
              <a:ext uri="{FF2B5EF4-FFF2-40B4-BE49-F238E27FC236}">
                <a16:creationId xmlns:a16="http://schemas.microsoft.com/office/drawing/2014/main" id="{A849277C-C74B-466C-B8E1-ABAC43D13069}"/>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0697468-9E10-47D7-8F9B-DE8DAFCD2818}"/>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2" name="Slide Number Placeholder 5">
            <a:extLst>
              <a:ext uri="{FF2B5EF4-FFF2-40B4-BE49-F238E27FC236}">
                <a16:creationId xmlns:a16="http://schemas.microsoft.com/office/drawing/2014/main" id="{2A7D5EF8-EBEA-40AA-87AC-E193ED2275A0}"/>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502536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3003D916-BEAA-44CA-BCD0-8779EB21B320}"/>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5" name="Rectangle 4">
            <a:extLst>
              <a:ext uri="{FF2B5EF4-FFF2-40B4-BE49-F238E27FC236}">
                <a16:creationId xmlns:a16="http://schemas.microsoft.com/office/drawing/2014/main" id="{DFAB62CD-4438-429B-B70A-FFCC304377DE}"/>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A1F5CA1-1F5C-4B6A-93F2-30B73E3DC2E5}"/>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81B4DD90-0B35-4975-A73E-300129407A26}"/>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383994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B3718742-54E9-45CA-BB78-21F55643C04A}"/>
              </a:ext>
            </a:extLst>
          </p:cNvPr>
          <p:cNvSpPr>
            <a:spLocks noGrp="1"/>
          </p:cNvSpPr>
          <p:nvPr>
            <p:ph type="chart" sz="quarter" idx="13"/>
          </p:nvPr>
        </p:nvSpPr>
        <p:spPr>
          <a:xfrm>
            <a:off x="838200" y="2114550"/>
            <a:ext cx="10515600" cy="3705225"/>
          </a:xfrm>
        </p:spPr>
        <p:txBody>
          <a:bodyPr/>
          <a:lstStyle/>
          <a:p>
            <a:endParaRPr lang="en-US"/>
          </a:p>
        </p:txBody>
      </p:sp>
      <p:sp>
        <p:nvSpPr>
          <p:cNvPr id="8" name="Date Placeholder 3">
            <a:extLst>
              <a:ext uri="{FF2B5EF4-FFF2-40B4-BE49-F238E27FC236}">
                <a16:creationId xmlns:a16="http://schemas.microsoft.com/office/drawing/2014/main" id="{560AB4C1-BCAA-4792-B8CA-4F230C8A8F49}"/>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871AA34B-7314-4597-AAC9-840A4CD6C3B1}"/>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EFF64E8-9301-4364-A13C-A9ABE9831B68}"/>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4D0FCEF8-99B2-4EF7-8A26-F703DE8DDE29}"/>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251826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D7B-976B-48E1-A882-4095376DD830}"/>
              </a:ext>
            </a:extLst>
          </p:cNvPr>
          <p:cNvSpPr>
            <a:spLocks noGrp="1"/>
          </p:cNvSpPr>
          <p:nvPr>
            <p:ph type="title"/>
          </p:nvPr>
        </p:nvSpPr>
        <p:spPr/>
        <p:txBody>
          <a:bodyPr/>
          <a:lstStyle>
            <a:lvl1pPr>
              <a:defRPr u="sng"/>
            </a:lvl1pPr>
          </a:lstStyle>
          <a:p>
            <a:r>
              <a:rPr lang="en-US"/>
              <a:t>Click to edit Master title style</a:t>
            </a:r>
          </a:p>
        </p:txBody>
      </p:sp>
      <p:sp>
        <p:nvSpPr>
          <p:cNvPr id="7" name="Table Placeholder 6">
            <a:extLst>
              <a:ext uri="{FF2B5EF4-FFF2-40B4-BE49-F238E27FC236}">
                <a16:creationId xmlns:a16="http://schemas.microsoft.com/office/drawing/2014/main" id="{FB2448F2-0511-4FB2-8282-7063F4CD9447}"/>
              </a:ext>
            </a:extLst>
          </p:cNvPr>
          <p:cNvSpPr>
            <a:spLocks noGrp="1"/>
          </p:cNvSpPr>
          <p:nvPr>
            <p:ph type="tbl" sz="quarter" idx="13"/>
          </p:nvPr>
        </p:nvSpPr>
        <p:spPr>
          <a:xfrm>
            <a:off x="838200" y="2000250"/>
            <a:ext cx="10515600" cy="3981450"/>
          </a:xfrm>
        </p:spPr>
        <p:txBody>
          <a:bodyPr/>
          <a:lstStyle/>
          <a:p>
            <a:endParaRPr lang="en-US"/>
          </a:p>
        </p:txBody>
      </p:sp>
      <p:sp>
        <p:nvSpPr>
          <p:cNvPr id="8" name="Date Placeholder 3">
            <a:extLst>
              <a:ext uri="{FF2B5EF4-FFF2-40B4-BE49-F238E27FC236}">
                <a16:creationId xmlns:a16="http://schemas.microsoft.com/office/drawing/2014/main" id="{BBF01B61-A2E1-44F1-98C6-78BC7567425B}"/>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12F52FA4-463A-4F63-B744-0F276DF6B5DA}"/>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6257384-DE08-45A7-A200-2FEC93E5699A}"/>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4FC296BB-A08D-4118-82D0-4CF81DC60031}"/>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93274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75B-816E-488F-BE5F-36308929EFF3}"/>
              </a:ext>
            </a:extLst>
          </p:cNvPr>
          <p:cNvSpPr>
            <a:spLocks noGrp="1"/>
          </p:cNvSpPr>
          <p:nvPr>
            <p:ph type="title"/>
          </p:nvPr>
        </p:nvSpPr>
        <p:spPr/>
        <p:txBody>
          <a:bodyPr/>
          <a:lstStyle>
            <a:lvl1pPr>
              <a:defRPr u="sng"/>
            </a:lvl1pPr>
          </a:lstStyle>
          <a:p>
            <a:r>
              <a:rPr lang="en-US"/>
              <a:t>Click to edit Master title style</a:t>
            </a:r>
          </a:p>
        </p:txBody>
      </p:sp>
      <p:sp>
        <p:nvSpPr>
          <p:cNvPr id="7" name="Picture Placeholder 6">
            <a:extLst>
              <a:ext uri="{FF2B5EF4-FFF2-40B4-BE49-F238E27FC236}">
                <a16:creationId xmlns:a16="http://schemas.microsoft.com/office/drawing/2014/main" id="{E582620B-1249-4430-9374-7A4F5B8E1BFC}"/>
              </a:ext>
            </a:extLst>
          </p:cNvPr>
          <p:cNvSpPr>
            <a:spLocks noGrp="1"/>
          </p:cNvSpPr>
          <p:nvPr>
            <p:ph type="pic" sz="quarter" idx="13"/>
          </p:nvPr>
        </p:nvSpPr>
        <p:spPr>
          <a:xfrm>
            <a:off x="838200" y="2162175"/>
            <a:ext cx="10515600" cy="3990975"/>
          </a:xfrm>
        </p:spPr>
        <p:txBody>
          <a:bodyPr/>
          <a:lstStyle/>
          <a:p>
            <a:endParaRPr lang="en-US"/>
          </a:p>
        </p:txBody>
      </p:sp>
      <p:sp>
        <p:nvSpPr>
          <p:cNvPr id="8" name="Date Placeholder 3">
            <a:extLst>
              <a:ext uri="{FF2B5EF4-FFF2-40B4-BE49-F238E27FC236}">
                <a16:creationId xmlns:a16="http://schemas.microsoft.com/office/drawing/2014/main" id="{41407452-0401-4FF5-B0BB-EFEE440951B3}"/>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4C81F18E-7E8B-4C31-9361-8F3E965264FD}"/>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0F39EF6-ACD0-4C99-9DA6-0E39B935D3A2}"/>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5CC28133-8C01-4853-841E-A43D6D4D57F2}"/>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39862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BD196CE-8AFA-444D-A138-B766199F215D}"/>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4" name="Rectangle 3">
            <a:extLst>
              <a:ext uri="{FF2B5EF4-FFF2-40B4-BE49-F238E27FC236}">
                <a16:creationId xmlns:a16="http://schemas.microsoft.com/office/drawing/2014/main" id="{BE792A70-4B71-4477-8BB3-3632DF17F49D}"/>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D34F3F-B945-47D1-ABB4-B3607AF424C8}"/>
              </a:ext>
            </a:extLst>
          </p:cNvPr>
          <p:cNvSpPr>
            <a:spLocks noGrp="1"/>
          </p:cNvSpPr>
          <p:nvPr>
            <p:ph type="title"/>
          </p:nvPr>
        </p:nvSpPr>
        <p:spPr>
          <a:xfrm>
            <a:off x="600808" y="-63682"/>
            <a:ext cx="10515600" cy="1325563"/>
          </a:xfrm>
          <a:noFill/>
        </p:spPr>
        <p:txBody>
          <a:bodyPr>
            <a:normAutofit/>
          </a:bodyPr>
          <a:lstStyle>
            <a:lvl1pPr>
              <a:defRPr sz="2800" u="none">
                <a:solidFill>
                  <a:srgbClr val="092F57"/>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369AED8-F175-485C-B52E-5FC42A1728CB}"/>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724078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F4BE-B4F9-470A-B0D9-640DCAE95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4716D8-D280-4390-A1B9-8AF36D2F0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E4411-500A-4F28-8F42-740F3C86D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5AB9E078-84F2-47F5-BAA1-5AA088B08E21}"/>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7" name="Rectangle 6">
            <a:extLst>
              <a:ext uri="{FF2B5EF4-FFF2-40B4-BE49-F238E27FC236}">
                <a16:creationId xmlns:a16="http://schemas.microsoft.com/office/drawing/2014/main" id="{BCF05018-675A-450F-A608-B03F79AEAFED}"/>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F60F0AB-DC59-47DA-B33C-81B7B5B1CE8D}"/>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EAE1690C-484D-4BDA-9421-8B1E3A428D34}"/>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398854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0B0-9E2E-4A3A-AF9F-D0B821C6F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A943C-DC63-4452-8C50-51F3CEDD4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E77790-694D-49C6-BC23-BB92C6945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46CA94B-6B00-40B0-B5CC-A903429181D2}"/>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7" name="Rectangle 6">
            <a:extLst>
              <a:ext uri="{FF2B5EF4-FFF2-40B4-BE49-F238E27FC236}">
                <a16:creationId xmlns:a16="http://schemas.microsoft.com/office/drawing/2014/main" id="{EF46B733-B5D7-4B4C-8525-9D46870CEC81}"/>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65CE699-649C-4130-A1D5-2CF827B47113}"/>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70E65092-A3F8-4461-8F26-0BC043F14F1F}"/>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21418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826-3FD3-40CC-9D68-F392DB69896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D377DF4D-66DF-4DB1-9C7E-1094544AB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A568F-5E27-4B48-8D06-6E2AFF399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EC5D5F0-ADDC-453F-B160-21534283B49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Footer Placeholder 4">
            <a:extLst>
              <a:ext uri="{FF2B5EF4-FFF2-40B4-BE49-F238E27FC236}">
                <a16:creationId xmlns:a16="http://schemas.microsoft.com/office/drawing/2014/main" id="{75ADE70B-6170-4084-B010-251B5F3E976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8" name="Slide Number Placeholder 5">
            <a:extLst>
              <a:ext uri="{FF2B5EF4-FFF2-40B4-BE49-F238E27FC236}">
                <a16:creationId xmlns:a16="http://schemas.microsoft.com/office/drawing/2014/main" id="{9A4746C5-6B93-47EE-8A22-BDED534530C6}"/>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66331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8933-E77E-4E47-AF85-0CC5E95EA2E4}"/>
              </a:ext>
            </a:extLst>
          </p:cNvPr>
          <p:cNvSpPr>
            <a:spLocks noGrp="1"/>
          </p:cNvSpPr>
          <p:nvPr>
            <p:ph type="title"/>
          </p:nvPr>
        </p:nvSpPr>
        <p:spPr/>
        <p:txBody>
          <a:bodyPr/>
          <a:lstStyle>
            <a:lvl1pPr>
              <a:defRPr u="sng"/>
            </a:lvl1pPr>
          </a:lstStyle>
          <a:p>
            <a:r>
              <a:rPr lang="en-US"/>
              <a:t>Click to edit Master title style</a:t>
            </a:r>
          </a:p>
        </p:txBody>
      </p:sp>
      <p:sp>
        <p:nvSpPr>
          <p:cNvPr id="3" name="Vertical Text Placeholder 2">
            <a:extLst>
              <a:ext uri="{FF2B5EF4-FFF2-40B4-BE49-F238E27FC236}">
                <a16:creationId xmlns:a16="http://schemas.microsoft.com/office/drawing/2014/main" id="{4B00B9A5-2298-4C39-AB8D-38A6158CE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FCFF61C-0DB4-47B7-94EB-37F45495A640}"/>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449592AE-E4B0-49C6-98E9-A9145AB85AD4}"/>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1C35AAE-34C0-413B-BC25-4DD9519C9975}"/>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272B00FC-64FB-4FA7-980F-55D4C2DFDB88}"/>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398702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DD38B-6987-4EC2-A9BB-E4B0C583BF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EF15C-8A98-4E2C-A825-1DADA6B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4287FA85-6F7F-467F-A16D-6AE498C896CA}"/>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C616AF95-9D8B-49FF-A1BD-4B0F8FE73875}"/>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59DD5D6-FD33-4198-B38D-F6360671A62A}"/>
              </a:ext>
            </a:extLst>
          </p:cNvPr>
          <p:cNvSpPr txBox="1">
            <a:spLocks/>
          </p:cNvSpPr>
          <p:nvPr userDrawn="1"/>
        </p:nvSpPr>
        <p:spPr>
          <a:xfrm>
            <a:off x="600808" y="-63682"/>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u="none" kern="1200">
                <a:solidFill>
                  <a:srgbClr val="092F57"/>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9E832428-79B5-4964-944A-8FDCD2420480}"/>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066359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00B4F5-9A9D-473C-A214-B6687C012C6C}"/>
              </a:ext>
            </a:extLst>
          </p:cNvPr>
          <p:cNvSpPr>
            <a:spLocks noGrp="1"/>
          </p:cNvSpPr>
          <p:nvPr>
            <p:ph idx="13" hasCustomPrompt="1"/>
          </p:nvPr>
        </p:nvSpPr>
        <p:spPr>
          <a:xfrm>
            <a:off x="523240" y="1009892"/>
            <a:ext cx="11145520" cy="451405"/>
          </a:xfrm>
        </p:spPr>
        <p:txBody>
          <a:bodyPr lIns="27432" rIns="27432" anchorCtr="0"/>
          <a:lstStyle>
            <a:lvl1pPr marL="220122" indent="0">
              <a:lnSpc>
                <a:spcPct val="100000"/>
              </a:lnSpc>
              <a:spcBef>
                <a:spcPts val="0"/>
              </a:spcBef>
              <a:buSzPct val="100000"/>
              <a:buFont typeface="Arial" pitchFamily="34" charset="0"/>
              <a:buNone/>
              <a:defRPr sz="2133" b="0">
                <a:solidFill>
                  <a:srgbClr val="5E6A71"/>
                </a:solidFill>
              </a:defRPr>
            </a:lvl1pPr>
            <a:lvl2pPr marL="679418" indent="-220122">
              <a:spcBef>
                <a:spcPts val="533"/>
              </a:spcBef>
              <a:buSzPct val="75000"/>
              <a:buFont typeface="Lucida Sans" panose="020B0602030504020204" pitchFamily="34" charset="0"/>
              <a:buChar char="–"/>
              <a:defRPr sz="2400"/>
            </a:lvl2pPr>
            <a:lvl3pPr marL="1060396" indent="-292594">
              <a:spcBef>
                <a:spcPts val="533"/>
              </a:spcBef>
              <a:buSzPct val="100000"/>
              <a:buFont typeface="Arial" panose="020B0604020202020204" pitchFamily="34" charset="0"/>
              <a:buChar char="•"/>
              <a:defRPr sz="2133"/>
            </a:lvl3pPr>
            <a:lvl4pPr marL="1219140" indent="-220122">
              <a:spcBef>
                <a:spcPts val="533"/>
              </a:spcBef>
              <a:buSzPct val="100000"/>
              <a:buFont typeface="Lucida Sans" panose="020B0602030504020204" pitchFamily="34" charset="0"/>
              <a:buChar char="–"/>
              <a:defRPr sz="1867"/>
            </a:lvl4pPr>
            <a:lvl5pPr marL="1439261" indent="-220122">
              <a:spcBef>
                <a:spcPts val="533"/>
              </a:spcBef>
              <a:buSzPct val="100000"/>
              <a:buFont typeface="Arial" pitchFamily="34" charset="0"/>
              <a:buChar char="•"/>
              <a:defRPr sz="1867"/>
            </a:lvl5pPr>
          </a:lstStyle>
          <a:p>
            <a:pPr lvl="0"/>
            <a:r>
              <a:rPr lang="en-US"/>
              <a:t>Kicker</a:t>
            </a:r>
          </a:p>
        </p:txBody>
      </p:sp>
      <p:sp>
        <p:nvSpPr>
          <p:cNvPr id="7" name="Content Placeholder 2">
            <a:extLst>
              <a:ext uri="{FF2B5EF4-FFF2-40B4-BE49-F238E27FC236}">
                <a16:creationId xmlns:a16="http://schemas.microsoft.com/office/drawing/2014/main" id="{115AB864-A41A-4994-B74D-75DAD766C008}"/>
              </a:ext>
            </a:extLst>
          </p:cNvPr>
          <p:cNvSpPr>
            <a:spLocks noGrp="1"/>
          </p:cNvSpPr>
          <p:nvPr>
            <p:ph idx="1"/>
          </p:nvPr>
        </p:nvSpPr>
        <p:spPr>
          <a:xfrm>
            <a:off x="871202" y="1828800"/>
            <a:ext cx="10449601" cy="20329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9817" rIns="0" bIns="29817" numCol="1" anchor="t" anchorCtr="0" compatLnSpc="1">
            <a:prstTxWarp prst="textNoShape">
              <a:avLst/>
            </a:prstTxWarp>
            <a:spAutoFit/>
          </a:bodyPr>
          <a:lstStyle>
            <a:lvl1pPr>
              <a:defRPr>
                <a:solidFill>
                  <a:srgbClr val="5E6A71"/>
                </a:solidFill>
              </a:defRPr>
            </a:lvl1pPr>
            <a:lvl2pPr>
              <a:defRPr>
                <a:solidFill>
                  <a:srgbClr val="5E6A71"/>
                </a:solidFill>
              </a:defRPr>
            </a:lvl2pPr>
          </a:lstStyle>
          <a:p>
            <a:r>
              <a:rPr lang="en-US" altLang="en-US" sz="2400"/>
              <a:t>Point 1</a:t>
            </a:r>
          </a:p>
          <a:p>
            <a:pPr lvl="1"/>
            <a:r>
              <a:rPr lang="en-US" altLang="en-US" sz="2133"/>
              <a:t>Sub-point 1</a:t>
            </a:r>
          </a:p>
          <a:p>
            <a:endParaRPr lang="en-US" altLang="en-US" sz="2400"/>
          </a:p>
          <a:p>
            <a:r>
              <a:rPr lang="en-US" altLang="en-US" sz="2400"/>
              <a:t>Point 2</a:t>
            </a:r>
          </a:p>
          <a:p>
            <a:pPr lvl="1"/>
            <a:r>
              <a:rPr lang="en-US" altLang="en-US" sz="2133"/>
              <a:t>Sub-point 2</a:t>
            </a:r>
          </a:p>
        </p:txBody>
      </p:sp>
      <p:sp>
        <p:nvSpPr>
          <p:cNvPr id="8" name="Title Placeholder 1">
            <a:extLst>
              <a:ext uri="{FF2B5EF4-FFF2-40B4-BE49-F238E27FC236}">
                <a16:creationId xmlns:a16="http://schemas.microsoft.com/office/drawing/2014/main" id="{7EB79704-C701-451D-88A6-E59219ECAC29}"/>
              </a:ext>
            </a:extLst>
          </p:cNvPr>
          <p:cNvSpPr>
            <a:spLocks noGrp="1"/>
          </p:cNvSpPr>
          <p:nvPr>
            <p:ph type="title"/>
          </p:nvPr>
        </p:nvSpPr>
        <p:spPr>
          <a:xfrm>
            <a:off x="469900" y="288287"/>
            <a:ext cx="11252200" cy="384048"/>
          </a:xfrm>
          <a:prstGeom prst="rect">
            <a:avLst/>
          </a:prstGeom>
        </p:spPr>
        <p:txBody>
          <a:bodyPr lIns="0" tIns="0" rIns="0" bIns="0" rtlCol="0" anchor="ctr" anchorCtr="0">
            <a:noAutofit/>
          </a:bodyPr>
          <a:lstStyle>
            <a:lvl1pPr algn="ctr">
              <a:defRPr sz="2800">
                <a:solidFill>
                  <a:schemeClr val="bg1"/>
                </a:solidFill>
              </a:defRPr>
            </a:lvl1pPr>
          </a:lstStyle>
          <a:p>
            <a:r>
              <a:rPr lang="en-US" noProof="0"/>
              <a:t>Click to edit Master title style</a:t>
            </a:r>
          </a:p>
        </p:txBody>
      </p:sp>
      <p:sp>
        <p:nvSpPr>
          <p:cNvPr id="9" name="Date Placeholder 3">
            <a:extLst>
              <a:ext uri="{FF2B5EF4-FFF2-40B4-BE49-F238E27FC236}">
                <a16:creationId xmlns:a16="http://schemas.microsoft.com/office/drawing/2014/main" id="{B4C8A73A-64D6-49A2-A752-3418E5B0E337}"/>
              </a:ext>
            </a:extLst>
          </p:cNvPr>
          <p:cNvSpPr>
            <a:spLocks noGrp="1"/>
          </p:cNvSpPr>
          <p:nvPr>
            <p:ph type="dt" sz="half" idx="10"/>
          </p:nvPr>
        </p:nvSpPr>
        <p:spPr>
          <a:xfrm>
            <a:off x="838200" y="645160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6BFD59D0-6396-4020-A580-4BC46613618F}"/>
              </a:ext>
            </a:extLst>
          </p:cNvPr>
          <p:cNvSpPr>
            <a:spLocks noGrp="1"/>
          </p:cNvSpPr>
          <p:nvPr>
            <p:ph type="sldNum" sz="quarter" idx="12"/>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1108882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85E8-7639-4714-A239-06BD183587CB}"/>
              </a:ext>
            </a:extLst>
          </p:cNvPr>
          <p:cNvSpPr>
            <a:spLocks noGrp="1"/>
          </p:cNvSpPr>
          <p:nvPr>
            <p:ph type="title"/>
          </p:nvPr>
        </p:nvSpPr>
        <p:spPr>
          <a:xfrm>
            <a:off x="839788" y="365125"/>
            <a:ext cx="10515600" cy="1325563"/>
          </a:xfrm>
        </p:spPr>
        <p:txBody>
          <a:bodyPr/>
          <a:lstStyle>
            <a:lvl1pPr>
              <a:defRPr u="sng"/>
            </a:lvl1pPr>
          </a:lstStyle>
          <a:p>
            <a:r>
              <a:rPr lang="en-US" dirty="0"/>
              <a:t>Click to edit Master title style</a:t>
            </a:r>
          </a:p>
        </p:txBody>
      </p:sp>
      <p:sp>
        <p:nvSpPr>
          <p:cNvPr id="3" name="Text Placeholder 2">
            <a:extLst>
              <a:ext uri="{FF2B5EF4-FFF2-40B4-BE49-F238E27FC236}">
                <a16:creationId xmlns:a16="http://schemas.microsoft.com/office/drawing/2014/main" id="{47CFB97D-C645-4790-BFDF-B19A80168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55BB-78CE-408E-A70E-6F9C4A88A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A8302-E2D6-41B1-9910-EEBAB7E8E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034A4-2B5C-4C25-8774-20D5D6F88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B23A5A3D-3C2E-4EB2-871D-368A75CFA13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Footer Placeholder 4">
            <a:extLst>
              <a:ext uri="{FF2B5EF4-FFF2-40B4-BE49-F238E27FC236}">
                <a16:creationId xmlns:a16="http://schemas.microsoft.com/office/drawing/2014/main" id="{AA4F324A-F848-4C58-A527-072CECE281D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7B59FCA9-336A-4C93-9D89-6229B077D8CE}"/>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15186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A383-1B28-48E4-B2B8-1CE3D9EC9F77}"/>
              </a:ext>
            </a:extLst>
          </p:cNvPr>
          <p:cNvSpPr>
            <a:spLocks noGrp="1"/>
          </p:cNvSpPr>
          <p:nvPr>
            <p:ph type="title"/>
          </p:nvPr>
        </p:nvSpPr>
        <p:spPr/>
        <p:txBody>
          <a:bodyPr/>
          <a:lstStyle>
            <a:lvl1pPr>
              <a:defRPr u="sng"/>
            </a:lvl1pPr>
          </a:lstStyle>
          <a:p>
            <a:r>
              <a:rPr lang="en-US" dirty="0"/>
              <a:t>Click to edit Master title style</a:t>
            </a:r>
          </a:p>
        </p:txBody>
      </p:sp>
      <p:sp>
        <p:nvSpPr>
          <p:cNvPr id="7" name="Date Placeholder 3">
            <a:extLst>
              <a:ext uri="{FF2B5EF4-FFF2-40B4-BE49-F238E27FC236}">
                <a16:creationId xmlns:a16="http://schemas.microsoft.com/office/drawing/2014/main" id="{9A9D1006-C0D9-4565-906E-978B63B5B94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F93DF32E-73E6-4FE9-9FBE-05FE254867E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6" name="Slide Number Placeholder 5">
            <a:extLst>
              <a:ext uri="{FF2B5EF4-FFF2-40B4-BE49-F238E27FC236}">
                <a16:creationId xmlns:a16="http://schemas.microsoft.com/office/drawing/2014/main" id="{1A3AAB08-7332-43C3-83B9-C1265B6DC86E}"/>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60795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833-D42F-42B2-A7F8-662B7CE68158}"/>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AEBBE03F-83B7-4B9A-9C68-FFDE863BCAE8}"/>
              </a:ext>
            </a:extLst>
          </p:cNvPr>
          <p:cNvSpPr>
            <a:spLocks noGrp="1"/>
          </p:cNvSpPr>
          <p:nvPr>
            <p:ph type="dt" sz="half" idx="10"/>
          </p:nvPr>
        </p:nvSpPr>
        <p:spPr/>
        <p:txBody>
          <a:bodyPr/>
          <a:lstStyle>
            <a:lvl1pPr>
              <a:defRPr/>
            </a:lvl1pPr>
          </a:lstStyle>
          <a:p>
            <a:endParaRPr lang="en-US" dirty="0"/>
          </a:p>
        </p:txBody>
      </p:sp>
      <p:sp>
        <p:nvSpPr>
          <p:cNvPr id="4" name="Footer Placeholder 3">
            <a:extLst>
              <a:ext uri="{FF2B5EF4-FFF2-40B4-BE49-F238E27FC236}">
                <a16:creationId xmlns:a16="http://schemas.microsoft.com/office/drawing/2014/main" id="{FCBB0C26-59B9-469C-838C-8250CE90291C}"/>
              </a:ext>
            </a:extLst>
          </p:cNvPr>
          <p:cNvSpPr>
            <a:spLocks noGrp="1"/>
          </p:cNvSpPr>
          <p:nvPr>
            <p:ph type="ftr" sz="quarter" idx="11"/>
          </p:nvPr>
        </p:nvSpPr>
        <p:spPr>
          <a:xfrm>
            <a:off x="4038600" y="6356350"/>
            <a:ext cx="4114800" cy="365125"/>
          </a:xfrm>
          <a:prstGeom prst="rect">
            <a:avLst/>
          </a:prstGeom>
        </p:spPr>
        <p:txBody>
          <a:bodyPr/>
          <a:lstStyle/>
          <a:p>
            <a:pPr algn="ctr"/>
            <a:endParaRPr lang="en-US" dirty="0"/>
          </a:p>
        </p:txBody>
      </p:sp>
      <p:sp>
        <p:nvSpPr>
          <p:cNvPr id="7" name="Chart Placeholder 6">
            <a:extLst>
              <a:ext uri="{FF2B5EF4-FFF2-40B4-BE49-F238E27FC236}">
                <a16:creationId xmlns:a16="http://schemas.microsoft.com/office/drawing/2014/main" id="{B3718742-54E9-45CA-BB78-21F55643C04A}"/>
              </a:ext>
            </a:extLst>
          </p:cNvPr>
          <p:cNvSpPr>
            <a:spLocks noGrp="1"/>
          </p:cNvSpPr>
          <p:nvPr>
            <p:ph type="chart" sz="quarter" idx="13"/>
          </p:nvPr>
        </p:nvSpPr>
        <p:spPr>
          <a:xfrm>
            <a:off x="838200" y="2114550"/>
            <a:ext cx="10515600" cy="3705225"/>
          </a:xfrm>
        </p:spPr>
        <p:txBody>
          <a:bodyPr/>
          <a:lstStyle/>
          <a:p>
            <a:endParaRPr lang="en-US" dirty="0"/>
          </a:p>
        </p:txBody>
      </p:sp>
      <p:sp>
        <p:nvSpPr>
          <p:cNvPr id="8" name="Slide Number Placeholder 5">
            <a:extLst>
              <a:ext uri="{FF2B5EF4-FFF2-40B4-BE49-F238E27FC236}">
                <a16:creationId xmlns:a16="http://schemas.microsoft.com/office/drawing/2014/main" id="{784B054C-2CF7-44D0-B29F-EC3B8C918D26}"/>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95558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D7B-976B-48E1-A882-4095376DD830}"/>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6016703B-33B1-4AE0-828A-A8E62860CE2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F431CC6-9864-412B-9592-15F256FAA431}"/>
              </a:ext>
            </a:extLst>
          </p:cNvPr>
          <p:cNvSpPr>
            <a:spLocks noGrp="1"/>
          </p:cNvSpPr>
          <p:nvPr>
            <p:ph type="ftr" sz="quarter" idx="11"/>
          </p:nvPr>
        </p:nvSpPr>
        <p:spPr>
          <a:xfrm>
            <a:off x="4038600" y="6356350"/>
            <a:ext cx="4114800" cy="365125"/>
          </a:xfrm>
          <a:prstGeom prst="rect">
            <a:avLst/>
          </a:prstGeom>
        </p:spPr>
        <p:txBody>
          <a:bodyPr/>
          <a:lstStyle/>
          <a:p>
            <a:pPr algn="ctr"/>
            <a:endParaRPr lang="en-US" dirty="0"/>
          </a:p>
        </p:txBody>
      </p:sp>
      <p:sp>
        <p:nvSpPr>
          <p:cNvPr id="7" name="Table Placeholder 6">
            <a:extLst>
              <a:ext uri="{FF2B5EF4-FFF2-40B4-BE49-F238E27FC236}">
                <a16:creationId xmlns:a16="http://schemas.microsoft.com/office/drawing/2014/main" id="{FB2448F2-0511-4FB2-8282-7063F4CD9447}"/>
              </a:ext>
            </a:extLst>
          </p:cNvPr>
          <p:cNvSpPr>
            <a:spLocks noGrp="1"/>
          </p:cNvSpPr>
          <p:nvPr>
            <p:ph type="tbl" sz="quarter" idx="13"/>
          </p:nvPr>
        </p:nvSpPr>
        <p:spPr>
          <a:xfrm>
            <a:off x="838200" y="2000250"/>
            <a:ext cx="10515600" cy="3981450"/>
          </a:xfrm>
        </p:spPr>
        <p:txBody>
          <a:bodyPr/>
          <a:lstStyle/>
          <a:p>
            <a:endParaRPr lang="en-US" dirty="0"/>
          </a:p>
        </p:txBody>
      </p:sp>
      <p:sp>
        <p:nvSpPr>
          <p:cNvPr id="8" name="Slide Number Placeholder 5">
            <a:extLst>
              <a:ext uri="{FF2B5EF4-FFF2-40B4-BE49-F238E27FC236}">
                <a16:creationId xmlns:a16="http://schemas.microsoft.com/office/drawing/2014/main" id="{390B4E89-1616-4BC9-AA75-0552A306298E}"/>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71923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75B-816E-488F-BE5F-36308929EFF3}"/>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7E71C034-E574-4F11-A805-4454DA3F7CD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4EEF1F-F6CE-4B81-B25F-A8991CC7A0FF}"/>
              </a:ext>
            </a:extLst>
          </p:cNvPr>
          <p:cNvSpPr>
            <a:spLocks noGrp="1"/>
          </p:cNvSpPr>
          <p:nvPr>
            <p:ph type="ftr" sz="quarter" idx="11"/>
          </p:nvPr>
        </p:nvSpPr>
        <p:spPr>
          <a:xfrm>
            <a:off x="4038600" y="6356350"/>
            <a:ext cx="4114800" cy="365125"/>
          </a:xfrm>
          <a:prstGeom prst="rect">
            <a:avLst/>
          </a:prstGeom>
        </p:spPr>
        <p:txBody>
          <a:bodyPr/>
          <a:lstStyle/>
          <a:p>
            <a:pPr algn="ctr"/>
            <a:endParaRPr lang="en-US" dirty="0"/>
          </a:p>
        </p:txBody>
      </p:sp>
      <p:sp>
        <p:nvSpPr>
          <p:cNvPr id="7" name="Picture Placeholder 6">
            <a:extLst>
              <a:ext uri="{FF2B5EF4-FFF2-40B4-BE49-F238E27FC236}">
                <a16:creationId xmlns:a16="http://schemas.microsoft.com/office/drawing/2014/main" id="{E582620B-1249-4430-9374-7A4F5B8E1BFC}"/>
              </a:ext>
            </a:extLst>
          </p:cNvPr>
          <p:cNvSpPr>
            <a:spLocks noGrp="1"/>
          </p:cNvSpPr>
          <p:nvPr>
            <p:ph type="pic" sz="quarter" idx="13"/>
          </p:nvPr>
        </p:nvSpPr>
        <p:spPr>
          <a:xfrm>
            <a:off x="838200" y="2162175"/>
            <a:ext cx="10515600" cy="3990975"/>
          </a:xfrm>
        </p:spPr>
        <p:txBody>
          <a:bodyPr/>
          <a:lstStyle/>
          <a:p>
            <a:endParaRPr lang="en-US" dirty="0"/>
          </a:p>
        </p:txBody>
      </p:sp>
      <p:sp>
        <p:nvSpPr>
          <p:cNvPr id="8" name="Slide Number Placeholder 5">
            <a:extLst>
              <a:ext uri="{FF2B5EF4-FFF2-40B4-BE49-F238E27FC236}">
                <a16:creationId xmlns:a16="http://schemas.microsoft.com/office/drawing/2014/main" id="{249CFF41-EF83-4238-99FE-2196C97626B8}"/>
              </a:ext>
            </a:extLst>
          </p:cNvPr>
          <p:cNvSpPr>
            <a:spLocks noGrp="1"/>
          </p:cNvSpPr>
          <p:nvPr>
            <p:ph type="sldNum" sz="quarter" idx="12"/>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1541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06377-BEC5-43B9-9FC6-92ECD967E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163D57-93E5-4557-9915-BFB65D6BA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486875C-26B0-471C-B373-8BD794CD04E0}"/>
              </a:ext>
            </a:extLst>
          </p:cNvPr>
          <p:cNvSpPr/>
          <p:nvPr userDrawn="1"/>
        </p:nvSpPr>
        <p:spPr>
          <a:xfrm>
            <a:off x="1" y="6400800"/>
            <a:ext cx="12192000" cy="457200"/>
          </a:xfrm>
          <a:prstGeom prst="rect">
            <a:avLst/>
          </a:prstGeom>
          <a:solidFill>
            <a:srgbClr val="092F57"/>
          </a:solidFill>
          <a:ln w="15875" cap="flat" cmpd="sng" algn="ctr">
            <a:noFill/>
            <a:prstDash val="solid"/>
          </a:ln>
          <a:effectLst/>
        </p:spPr>
      </p:sp>
      <p:sp>
        <p:nvSpPr>
          <p:cNvPr id="11" name="Rectangle 10">
            <a:extLst>
              <a:ext uri="{FF2B5EF4-FFF2-40B4-BE49-F238E27FC236}">
                <a16:creationId xmlns:a16="http://schemas.microsoft.com/office/drawing/2014/main" id="{C44777E6-94AE-4F6A-8340-8AFE46F83B29}"/>
              </a:ext>
            </a:extLst>
          </p:cNvPr>
          <p:cNvSpPr/>
          <p:nvPr userDrawn="1"/>
        </p:nvSpPr>
        <p:spPr>
          <a:xfrm>
            <a:off x="0" y="6334316"/>
            <a:ext cx="12192001" cy="65998"/>
          </a:xfrm>
          <a:prstGeom prst="rect">
            <a:avLst/>
          </a:prstGeom>
          <a:solidFill>
            <a:srgbClr val="FFB81C"/>
          </a:solidFill>
          <a:ln w="15875" cap="flat" cmpd="sng" algn="ctr">
            <a:noFill/>
            <a:prstDash val="solid"/>
          </a:ln>
          <a:effectLst/>
        </p:spPr>
      </p:sp>
      <p:sp>
        <p:nvSpPr>
          <p:cNvPr id="13" name="Date Placeholder 3">
            <a:extLst>
              <a:ext uri="{FF2B5EF4-FFF2-40B4-BE49-F238E27FC236}">
                <a16:creationId xmlns:a16="http://schemas.microsoft.com/office/drawing/2014/main" id="{52A6F5EB-5EBE-4A7C-A359-8837B8B68B00}"/>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a:extLst>
              <a:ext uri="{FF2B5EF4-FFF2-40B4-BE49-F238E27FC236}">
                <a16:creationId xmlns:a16="http://schemas.microsoft.com/office/drawing/2014/main" id="{BE44DC44-217E-431F-8933-8C855C65C5A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
        <p:nvSpPr>
          <p:cNvPr id="14" name="Slide Number Placeholder 5">
            <a:extLst>
              <a:ext uri="{FF2B5EF4-FFF2-40B4-BE49-F238E27FC236}">
                <a16:creationId xmlns:a16="http://schemas.microsoft.com/office/drawing/2014/main" id="{FB9D43E9-571A-4084-9DEB-7994FABF7F03}"/>
              </a:ext>
            </a:extLst>
          </p:cNvPr>
          <p:cNvSpPr>
            <a:spLocks noGrp="1"/>
          </p:cNvSpPr>
          <p:nvPr>
            <p:ph type="sldNum" sz="quarter" idx="4"/>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51913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11" name="Slide Number Placeholder 5">
            <a:extLst>
              <a:ext uri="{FF2B5EF4-FFF2-40B4-BE49-F238E27FC236}">
                <a16:creationId xmlns:a16="http://schemas.microsoft.com/office/drawing/2014/main" id="{931D8F2F-D95E-4499-8F70-12C336D10221}"/>
              </a:ext>
            </a:extLst>
          </p:cNvPr>
          <p:cNvSpPr>
            <a:spLocks noGrp="1"/>
          </p:cNvSpPr>
          <p:nvPr>
            <p:ph type="sldNum" sz="quarter" idx="4"/>
          </p:nvPr>
        </p:nvSpPr>
        <p:spPr>
          <a:xfrm>
            <a:off x="11159410"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
        <p:nvSpPr>
          <p:cNvPr id="14" name="Rectangle 13">
            <a:extLst>
              <a:ext uri="{FF2B5EF4-FFF2-40B4-BE49-F238E27FC236}">
                <a16:creationId xmlns:a16="http://schemas.microsoft.com/office/drawing/2014/main" id="{BAD29CE5-5C05-4280-A3BC-B96AF8AE7DEA}"/>
              </a:ext>
            </a:extLst>
          </p:cNvPr>
          <p:cNvSpPr/>
          <p:nvPr userDrawn="1"/>
        </p:nvSpPr>
        <p:spPr>
          <a:xfrm>
            <a:off x="372208" y="831513"/>
            <a:ext cx="10972800" cy="2743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071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06377-BEC5-43B9-9FC6-92ECD967E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63D57-93E5-4557-9915-BFB65D6BA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E486875C-26B0-471C-B373-8BD794CD04E0}"/>
              </a:ext>
            </a:extLst>
          </p:cNvPr>
          <p:cNvSpPr/>
          <p:nvPr userDrawn="1"/>
        </p:nvSpPr>
        <p:spPr>
          <a:xfrm>
            <a:off x="1" y="6404222"/>
            <a:ext cx="12192000" cy="457200"/>
          </a:xfrm>
          <a:prstGeom prst="rect">
            <a:avLst/>
          </a:prstGeom>
          <a:solidFill>
            <a:srgbClr val="092F57"/>
          </a:solidFill>
          <a:ln w="15875" cap="flat" cmpd="sng" algn="ctr">
            <a:noFill/>
            <a:prstDash val="solid"/>
          </a:ln>
          <a:effectLst/>
        </p:spPr>
      </p:sp>
      <p:sp>
        <p:nvSpPr>
          <p:cNvPr id="11" name="Rectangle 10">
            <a:extLst>
              <a:ext uri="{FF2B5EF4-FFF2-40B4-BE49-F238E27FC236}">
                <a16:creationId xmlns:a16="http://schemas.microsoft.com/office/drawing/2014/main" id="{C44777E6-94AE-4F6A-8340-8AFE46F83B29}"/>
              </a:ext>
            </a:extLst>
          </p:cNvPr>
          <p:cNvSpPr/>
          <p:nvPr userDrawn="1"/>
        </p:nvSpPr>
        <p:spPr>
          <a:xfrm>
            <a:off x="0" y="6324791"/>
            <a:ext cx="12192001" cy="65998"/>
          </a:xfrm>
          <a:prstGeom prst="rect">
            <a:avLst/>
          </a:prstGeom>
          <a:solidFill>
            <a:srgbClr val="FFB81C"/>
          </a:solidFill>
          <a:ln w="15875" cap="flat" cmpd="sng" algn="ctr">
            <a:noFill/>
            <a:prstDash val="solid"/>
          </a:ln>
          <a:effectLst/>
        </p:spPr>
      </p:sp>
      <p:sp>
        <p:nvSpPr>
          <p:cNvPr id="13" name="Date Placeholder 3">
            <a:extLst>
              <a:ext uri="{FF2B5EF4-FFF2-40B4-BE49-F238E27FC236}">
                <a16:creationId xmlns:a16="http://schemas.microsoft.com/office/drawing/2014/main" id="{52A6F5EB-5EBE-4A7C-A359-8837B8B68B00}"/>
              </a:ext>
            </a:extLst>
          </p:cNvPr>
          <p:cNvSpPr>
            <a:spLocks noGrp="1"/>
          </p:cNvSpPr>
          <p:nvPr>
            <p:ph type="dt" sz="half" idx="2"/>
          </p:nvPr>
        </p:nvSpPr>
        <p:spPr>
          <a:xfrm>
            <a:off x="838200" y="6450260"/>
            <a:ext cx="2743200" cy="365125"/>
          </a:xfrm>
          <a:prstGeom prst="rect">
            <a:avLst/>
          </a:prstGeom>
        </p:spPr>
        <p:txBody>
          <a:bodyPr anchor="ctr" anchorCtr="0"/>
          <a:lstStyle>
            <a:lvl1pPr>
              <a:defRPr sz="1400">
                <a:solidFill>
                  <a:schemeClr val="bg1"/>
                </a:solidFill>
                <a:latin typeface="Arial" panose="020B0604020202020204" pitchFamily="34" charset="0"/>
                <a:cs typeface="Arial" panose="020B0604020202020204" pitchFamily="34" charset="0"/>
              </a:defRPr>
            </a:lvl1pPr>
          </a:lstStyle>
          <a:p>
            <a:endParaRPr lang="en-US"/>
          </a:p>
        </p:txBody>
      </p:sp>
      <p:pic>
        <p:nvPicPr>
          <p:cNvPr id="9" name="Picture 8">
            <a:extLst>
              <a:ext uri="{FF2B5EF4-FFF2-40B4-BE49-F238E27FC236}">
                <a16:creationId xmlns:a16="http://schemas.microsoft.com/office/drawing/2014/main" id="{BE44DC44-217E-431F-8933-8C855C65C5A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716524" y="6253346"/>
            <a:ext cx="758952" cy="758952"/>
          </a:xfrm>
          <a:prstGeom prst="rect">
            <a:avLst/>
          </a:prstGeom>
        </p:spPr>
      </p:pic>
      <p:sp>
        <p:nvSpPr>
          <p:cNvPr id="12" name="Slide Number Placeholder 5">
            <a:extLst>
              <a:ext uri="{FF2B5EF4-FFF2-40B4-BE49-F238E27FC236}">
                <a16:creationId xmlns:a16="http://schemas.microsoft.com/office/drawing/2014/main" id="{9B43326A-BDBE-45E8-967E-4B353AE88F37}"/>
              </a:ext>
            </a:extLst>
          </p:cNvPr>
          <p:cNvSpPr>
            <a:spLocks noGrp="1"/>
          </p:cNvSpPr>
          <p:nvPr>
            <p:ph type="sldNum" sz="quarter" idx="4"/>
          </p:nvPr>
        </p:nvSpPr>
        <p:spPr>
          <a:xfrm>
            <a:off x="11168375" y="6422071"/>
            <a:ext cx="418322" cy="401638"/>
          </a:xfrm>
          <a:prstGeom prst="rect">
            <a:avLst/>
          </a:prstGeom>
        </p:spPr>
        <p:txBody>
          <a:bodyPr anchor="ctr" anchorCtr="1"/>
          <a:lstStyle>
            <a:lvl1pPr algn="r">
              <a:defRPr sz="1000">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7077578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slide" Target="slide24.xml"/><Relationship Id="rId5" Type="http://schemas.openxmlformats.org/officeDocument/2006/relationships/slide" Target="slide23.xml"/><Relationship Id="rId10"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27.xml"/></Relationships>
</file>

<file path=ppt/slides/_rels/slide19.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9.xml"/><Relationship Id="rId7" Type="http://schemas.openxmlformats.org/officeDocument/2006/relationships/slide" Target="slide33.xm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31.xml"/><Relationship Id="rId10"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3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2B175-ED24-4190-802B-3F63500D3F24}"/>
              </a:ext>
            </a:extLst>
          </p:cNvPr>
          <p:cNvPicPr>
            <a:picLocks noChangeAspect="1"/>
          </p:cNvPicPr>
          <p:nvPr/>
        </p:nvPicPr>
        <p:blipFill rotWithShape="1">
          <a:blip r:embed="rId3">
            <a:extLst>
              <a:ext uri="{28A0092B-C50C-407E-A947-70E740481C1C}">
                <a14:useLocalDpi xmlns:a14="http://schemas.microsoft.com/office/drawing/2010/main" val="0"/>
              </a:ext>
            </a:extLst>
          </a:blip>
          <a:srcRect l="728" t="1797" r="1111" b="1984"/>
          <a:stretch/>
        </p:blipFill>
        <p:spPr>
          <a:xfrm>
            <a:off x="-21371" y="0"/>
            <a:ext cx="12213372" cy="6353175"/>
          </a:xfrm>
          <a:prstGeom prst="rect">
            <a:avLst/>
          </a:prstGeom>
        </p:spPr>
      </p:pic>
      <p:sp>
        <p:nvSpPr>
          <p:cNvPr id="3" name="Rectangle 2">
            <a:extLst>
              <a:ext uri="{FF2B5EF4-FFF2-40B4-BE49-F238E27FC236}">
                <a16:creationId xmlns:a16="http://schemas.microsoft.com/office/drawing/2014/main" id="{EDD6FB80-92C1-4DFA-A17D-958124CC2A5A}"/>
              </a:ext>
            </a:extLst>
          </p:cNvPr>
          <p:cNvSpPr/>
          <p:nvPr/>
        </p:nvSpPr>
        <p:spPr>
          <a:xfrm>
            <a:off x="-21371" y="0"/>
            <a:ext cx="12213371"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D6D9E5-7FD5-47DC-A2C9-B701CBB8F545}"/>
              </a:ext>
            </a:extLst>
          </p:cNvPr>
          <p:cNvSpPr>
            <a:spLocks noGrp="1"/>
          </p:cNvSpPr>
          <p:nvPr>
            <p:ph type="title"/>
          </p:nvPr>
        </p:nvSpPr>
        <p:spPr>
          <a:xfrm>
            <a:off x="827514" y="2609849"/>
            <a:ext cx="10515600" cy="1133475"/>
          </a:xfrm>
        </p:spPr>
        <p:txBody>
          <a:bodyPr>
            <a:normAutofit/>
          </a:bodyPr>
          <a:lstStyle/>
          <a:p>
            <a:pPr algn="ctr"/>
            <a:r>
              <a:rPr lang="en-US" sz="5400" b="1" dirty="0">
                <a:solidFill>
                  <a:schemeClr val="bg1"/>
                </a:solidFill>
              </a:rPr>
              <a:t>PY-010 Process Payroll</a:t>
            </a:r>
          </a:p>
        </p:txBody>
      </p:sp>
    </p:spTree>
    <p:extLst>
      <p:ext uri="{BB962C8B-B14F-4D97-AF65-F5344CB8AC3E}">
        <p14:creationId xmlns:p14="http://schemas.microsoft.com/office/powerpoint/2010/main" val="375265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2549106361"/>
              </p:ext>
            </p:extLst>
          </p:nvPr>
        </p:nvGraphicFramePr>
        <p:xfrm>
          <a:off x="402673" y="947958"/>
          <a:ext cx="10888910" cy="5093555"/>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PY-010-010: Maintain Payroll Policy</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Increase accuracy and efficiency by utilizing automated updates to tax tables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Eliminate overnight process for web availability when changes are made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11964887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Increase accuracy and efficiency by utilizing automated updates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8408"/>
                  </a:ext>
                </a:extLst>
              </a:tr>
              <a:tr h="310112">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PY-010-020: External Benefits Processing</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lvl="0" algn="l" defTabSz="914400" rtl="0" eaLnBrk="1" fontAlgn="ctr" latinLnBrk="0" hangingPunct="1"/>
                      <a:r>
                        <a:rPr lang="en-US" sz="1000" b="0" kern="1200" dirty="0">
                          <a:solidFill>
                            <a:schemeClr val="tx1"/>
                          </a:solidFill>
                          <a:latin typeface="+mn-lt"/>
                          <a:ea typeface="+mn-ea"/>
                          <a:cs typeface="+mn-cs"/>
                        </a:rPr>
                        <a:t>Rates are kept on the mainframe.  Directories can be updated same day as payroll processing if needed.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Incoming information is largely a manual process via IPOPS documents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93173872"/>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Difficult to balance adjustments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4299630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Workers Comp process delayed and inaccurate - difficult for agencies to anticipate payroll costs to track appropriations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086370831"/>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Employees don't know when health insurance adjustments process until their net pay is short</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63329244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OGI doesn't know if employee has sufficient earnings to go against insurance adjustments.  Adjustments can take several pay periods/months.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5990124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Rates updated manually - mistakes = withholding incorrect premiums/contributions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0403733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SCO contacts benefit vendors for rate updates via email and updates directories accordingly - contacts change and we have to find the right person to get rates from</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854700508"/>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Utilize file transfers/interfaces to populate rate updates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79005888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Increase communication between benefit vendors and payroll to pick up employee account changes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279318"/>
                  </a:ext>
                </a:extLst>
              </a:tr>
              <a:tr h="3101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PY-010-030: Collect/Process Other Payroll Related Data</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Interface with STARS (finance) to collect taxable meal reimbursements for taxation</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6719230"/>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Taxable fringe easily captured for W-2 reporting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016255666"/>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10</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285484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2763570505"/>
              </p:ext>
            </p:extLst>
          </p:nvPr>
        </p:nvGraphicFramePr>
        <p:xfrm>
          <a:off x="402673" y="947958"/>
          <a:ext cx="10888910" cy="5093555"/>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PY-010-030: Collect/Process Other Payroll Related Data</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Dedicated batch ranges allow for easy identification of payroll transaction/source (i.e. Itime=70,000 range)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Recurring taxable fringe (personal use of state vehicle, rent, </a:t>
                      </a:r>
                      <a:r>
                        <a:rPr lang="en-US" sz="1000" b="0" kern="1200" dirty="0" err="1">
                          <a:solidFill>
                            <a:schemeClr val="tx1"/>
                          </a:solidFill>
                          <a:latin typeface="+mn-lt"/>
                          <a:ea typeface="+mn-ea"/>
                          <a:cs typeface="+mn-cs"/>
                        </a:rPr>
                        <a:t>etc</a:t>
                      </a:r>
                      <a:r>
                        <a:rPr lang="en-US" sz="1000" b="0" kern="1200" dirty="0">
                          <a:solidFill>
                            <a:schemeClr val="tx1"/>
                          </a:solidFill>
                          <a:latin typeface="+mn-lt"/>
                          <a:ea typeface="+mn-ea"/>
                          <a:cs typeface="+mn-cs"/>
                        </a:rPr>
                        <a:t>) must be manually entered as an Other Earnings in IPOPS each pay period/month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15707100"/>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If taxed (not paid) through payroll and employee has insufficient earnings, the taxable fringe needs to be re-entered the next pay period earnings are processing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31959771"/>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Easy to enter duplicate Other Earnings in IPOPS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59827220"/>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Upload requires access to the domino database (no mobile option)</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83985561"/>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fr-FR" sz="1000" b="0" kern="1200" dirty="0">
                          <a:solidFill>
                            <a:schemeClr val="tx1"/>
                          </a:solidFill>
                          <a:latin typeface="+mn-lt"/>
                          <a:ea typeface="+mn-ea"/>
                          <a:cs typeface="+mn-cs"/>
                        </a:rPr>
                        <a:t>Multiple servers cause </a:t>
                      </a:r>
                      <a:r>
                        <a:rPr lang="fr-FR" sz="1000" b="0" kern="1200" dirty="0" err="1">
                          <a:solidFill>
                            <a:schemeClr val="tx1"/>
                          </a:solidFill>
                          <a:latin typeface="+mn-lt"/>
                          <a:ea typeface="+mn-ea"/>
                          <a:cs typeface="+mn-cs"/>
                        </a:rPr>
                        <a:t>replication</a:t>
                      </a:r>
                      <a:r>
                        <a:rPr lang="fr-FR" sz="1000" b="0" kern="1200" dirty="0">
                          <a:solidFill>
                            <a:schemeClr val="tx1"/>
                          </a:solidFill>
                          <a:latin typeface="+mn-lt"/>
                          <a:ea typeface="+mn-ea"/>
                          <a:cs typeface="+mn-cs"/>
                        </a:rPr>
                        <a:t> </a:t>
                      </a:r>
                      <a:r>
                        <a:rPr lang="fr-FR" sz="1000" b="0" kern="1200" dirty="0" err="1">
                          <a:solidFill>
                            <a:schemeClr val="tx1"/>
                          </a:solidFill>
                          <a:latin typeface="+mn-lt"/>
                          <a:ea typeface="+mn-ea"/>
                          <a:cs typeface="+mn-cs"/>
                        </a:rPr>
                        <a:t>errors</a:t>
                      </a:r>
                      <a:endParaRPr lang="fr-FR" sz="1000" b="0" kern="1200" dirty="0">
                        <a:solidFill>
                          <a:schemeClr val="tx1"/>
                        </a:solidFill>
                        <a:latin typeface="+mn-lt"/>
                        <a:ea typeface="+mn-ea"/>
                        <a:cs typeface="+mn-cs"/>
                      </a:endParaRP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110334542"/>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Deleting an IPOPS action after upload requires agency to submit Payroll Remarks to also delete the batch that was created.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94305605"/>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Confusion between taxable fringe subject to </a:t>
                      </a:r>
                      <a:r>
                        <a:rPr lang="en-US" sz="1000" b="0" kern="1200" dirty="0" err="1">
                          <a:solidFill>
                            <a:schemeClr val="tx1"/>
                          </a:solidFill>
                          <a:latin typeface="+mn-lt"/>
                          <a:ea typeface="+mn-ea"/>
                          <a:cs typeface="+mn-cs"/>
                        </a:rPr>
                        <a:t>persi</a:t>
                      </a:r>
                      <a:r>
                        <a:rPr lang="en-US" sz="1000" b="0" kern="1200" dirty="0">
                          <a:solidFill>
                            <a:schemeClr val="tx1"/>
                          </a:solidFill>
                          <a:latin typeface="+mn-lt"/>
                          <a:ea typeface="+mn-ea"/>
                          <a:cs typeface="+mn-cs"/>
                        </a:rPr>
                        <a:t> or not subject to </a:t>
                      </a:r>
                      <a:r>
                        <a:rPr lang="en-US" sz="1000" b="0" kern="1200" dirty="0" err="1">
                          <a:solidFill>
                            <a:schemeClr val="tx1"/>
                          </a:solidFill>
                          <a:latin typeface="+mn-lt"/>
                          <a:ea typeface="+mn-ea"/>
                          <a:cs typeface="+mn-cs"/>
                        </a:rPr>
                        <a:t>persi</a:t>
                      </a:r>
                      <a:endParaRPr lang="en-US" sz="1000" b="0" kern="1200" dirty="0">
                        <a:solidFill>
                          <a:schemeClr val="tx1"/>
                        </a:solidFill>
                        <a:latin typeface="+mn-lt"/>
                        <a:ea typeface="+mn-ea"/>
                        <a:cs typeface="+mn-cs"/>
                      </a:endParaRP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307921145"/>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Retro Pay is a lump sum, manually calculated, and manually entered into IPOPS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119648875"/>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Clarity for agencies and employees on taxable fringe earnings types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741178052"/>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One system = more efficient</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8408"/>
                  </a:ext>
                </a:extLst>
              </a:tr>
              <a:tr h="31011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PY-010-040: Collect/Process Employee Time and Attendance Data</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lvl="0" algn="l" defTabSz="914400" rtl="0" eaLnBrk="1" fontAlgn="ctr" latinLnBrk="0" hangingPunct="1"/>
                      <a:r>
                        <a:rPr lang="en-US" sz="1000" b="0" kern="1200" dirty="0">
                          <a:solidFill>
                            <a:schemeClr val="tx1"/>
                          </a:solidFill>
                          <a:latin typeface="+mn-lt"/>
                          <a:ea typeface="+mn-ea"/>
                          <a:cs typeface="+mn-cs"/>
                        </a:rPr>
                        <a:t>Recognizes when employee is separating because deceased and automatically taxes accordingly.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Able to do as many uploads a day as we want</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93173872"/>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Able to view individual time sheets from upload screen</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4299630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Upload requires access to the domino database (no mobile option)</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6719230"/>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11</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158957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3749765406"/>
              </p:ext>
            </p:extLst>
          </p:nvPr>
        </p:nvGraphicFramePr>
        <p:xfrm>
          <a:off x="402673" y="947958"/>
          <a:ext cx="10888910" cy="5093555"/>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PY-010-040: Collect/Process Employee Time and Attendance Data</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Time sheets go from Web to Domino to Mainframe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Collect time and attendance information on one system</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5707100"/>
                  </a:ext>
                </a:extLst>
              </a:tr>
              <a:tr h="31011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PY-010-050: Process Off-Cycle Payroll Transactions</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Off-Cycle Payroll runs twice a year to pick up FY and CY adjustments before year end close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No off-cycle payrolls requires SCO to write manual paper checks so employees can get paid between on-cycle payroll processing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90482183"/>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Offer off-cycle payroll each pay period </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199344"/>
                  </a:ext>
                </a:extLst>
              </a:tr>
              <a:tr h="310112">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PY-010-060: Consolidate Pay Period Data</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Audit logs created to balance time sheets uploaded vs time sheets submitted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536828704"/>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Ability to look at individual time sheets before uploading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159851590"/>
                  </a:ext>
                </a:extLst>
              </a:tr>
              <a:tr h="310112">
                <a:tc vMerge="1">
                  <a:txBody>
                    <a:bodyPr/>
                    <a:lstStyle/>
                    <a:p>
                      <a:endParaRPr lang="en-US"/>
                    </a:p>
                  </a:txBody>
                  <a:tcPr/>
                </a:tc>
                <a:tc>
                  <a:txBody>
                    <a:bodyPr/>
                    <a:lstStyle/>
                    <a:p>
                      <a:pPr marL="0" algn="ctr" defTabSz="914400" rtl="0" eaLnBrk="1" fontAlgn="ctr" latinLnBrk="0" hangingPunct="1"/>
                      <a:r>
                        <a:rPr lang="en-US" sz="1000" b="0" kern="120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Can run batch jobs as many times as needed.  3320 checks all batches on latest upload.  3325 re-edits all batches that haven't been processed yet.</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83363273"/>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Some edits in Itime, IPOPS, but many errors aren't detected until batch jobs are run</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42869744"/>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No balancing reports are generated.  Balancing happens in excel by picking up amounts from generated preprocessing and final reports.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913741157"/>
                  </a:ext>
                </a:extLst>
              </a:tr>
              <a:tr h="310112">
                <a:tc vMerge="1">
                  <a:txBody>
                    <a:bodyPr/>
                    <a:lstStyle/>
                    <a:p>
                      <a:endParaRPr lang="en-US"/>
                    </a:p>
                  </a:txBody>
                  <a:tcP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Develop generated balancing reports to improve efficiency and trouble shooting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872"/>
                  </a:ext>
                </a:extLst>
              </a:tr>
              <a:tr h="31011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PY-010-070: Process State Active Duty (SAD) Transactions</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Mainframe upload of pay file, easy, secure, not necessary to submit forms via web.</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127025182"/>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A lot of manual work at Military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143174643"/>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mn-lt"/>
                        <a:ea typeface="+mn-ea"/>
                        <a:cs typeface="+mn-cs"/>
                      </a:endParaRPr>
                    </a:p>
                  </a:txBody>
                  <a:tcPr anchor="ctr">
                    <a:lnR w="12700" cap="flat" cmpd="sng" algn="ctr">
                      <a:solidFill>
                        <a:schemeClr val="bg1">
                          <a:lumMod val="6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Entire file bombs if incorrect date is used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935576336"/>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mn-lt"/>
                        <a:ea typeface="+mn-ea"/>
                        <a:cs typeface="+mn-cs"/>
                      </a:endParaRPr>
                    </a:p>
                  </a:txBody>
                  <a:tcPr anchor="ctr">
                    <a:lnR w="12700" cap="flat" cmpd="sng" algn="ctr">
                      <a:solidFill>
                        <a:schemeClr val="bg1">
                          <a:lumMod val="6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Difficult to make corrections after file has been uploaded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041558522"/>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12</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359779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141982188"/>
              </p:ext>
            </p:extLst>
          </p:nvPr>
        </p:nvGraphicFramePr>
        <p:xfrm>
          <a:off x="402673" y="947958"/>
          <a:ext cx="10888910" cy="5093555"/>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PY-010-070: Process State Active Duty (SAD) Transactions</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Develop an updated more efficient file build and transfer procedure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039177"/>
                  </a:ext>
                </a:extLst>
              </a:tr>
              <a:tr h="310112">
                <a:tc rowSpan="1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PY-010-080: Generate and Review Pre-Register</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lvl="0" algn="l" defTabSz="914400" rtl="0" eaLnBrk="1" fontAlgn="ctr" latinLnBrk="0" hangingPunct="1"/>
                      <a:r>
                        <a:rPr lang="en-US" sz="1000" b="0" kern="1200" dirty="0">
                          <a:solidFill>
                            <a:schemeClr val="tx1"/>
                          </a:solidFill>
                          <a:latin typeface="+mn-lt"/>
                          <a:ea typeface="+mn-ea"/>
                          <a:cs typeface="+mn-cs"/>
                        </a:rPr>
                        <a:t>Reports available on the mainframe for our review/balancing before we post the final reports to the web.</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Preprocessing error messages help agencies identify time sheet errors so they can make the necessary corrections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93173872"/>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Ability to lock time so no more time sheets can be submitted for a pay period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4299630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Unable to rerun the Pre-register as many times as needed.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086370831"/>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Gross to net manually created in excel</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633292447"/>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No balancing reports are generated.  Balancing happens in excel by picking up amounts from generated preprocessing and final reports.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137373836"/>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Pay calc happens during payroll processing which means time sheets often don't match pay stubs.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37454586"/>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Available leave balances are updated during final payroll which means leave balances on future time sheets are not accurate</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5990124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Personnel actions post between pre and final, resulting in errors on final payroll</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0403733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Time entered on time sheets will match the payroll register and pay stubs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854700508"/>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Preprocessing (pre-register) can be run as many times as needed until clean and ready for final processing.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79005888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The ability to lock payroll so employee changes won't affect payroll processing while maintaining the functionality of choosing specific transactions into payroll for corrections.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279318"/>
                  </a:ext>
                </a:extLst>
              </a:tr>
              <a:tr h="3101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PY-010-090: Produce and Distribute Pay</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Works the same every time - tried and true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6719230"/>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Pay stubs state how employee will receive pay (warrant or direct deposit)</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016255666"/>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13</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352741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2715366891"/>
              </p:ext>
            </p:extLst>
          </p:nvPr>
        </p:nvGraphicFramePr>
        <p:xfrm>
          <a:off x="402673" y="947958"/>
          <a:ext cx="10888910" cy="4955699"/>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PY-010-090: Produce and Distribute Pay</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Difficult for agencies to see payroll warrant numbers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Pay stubs do not show employee mailing address - don't know where their warrant is going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849000231"/>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Biweekly ACH direct deposit file errors on upload to bank - current process is to email the file to the bank instead of uploading on their website.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24338079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Net pay warrants are printed a week before pay day and are stored in a locked area until ready to mail - if the right people aren't in the office on the day they should be mailed, they can get forgotten and mailed out late. </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41072576"/>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Print net pay warrants closer to pay day so they can just go directly to the mail.</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11964887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Offer direct deposit on off-cycle payroll corrections </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8408"/>
                  </a:ext>
                </a:extLst>
              </a:tr>
              <a:tr h="310112">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PY-010-100: Close Payroll Post to AP &amp; GL</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Automated out of final payroll processing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Pay stubs available online to employees one week before pay day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93173872"/>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Payroll batches don't post into accounting until pay day which gives the agencies time to reconcile and make changes to the cost accounting before posting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42996309"/>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Online pay stubs are not pdf which makes them difficult to save/send. </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59351341"/>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Pay stubs do not show employee mailing address - don't know where their warrant is going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0403733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Lag time between payroll running and posting allows for cost distribution changes to happen during that time which causes batches to error in accounting.</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854700508"/>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Cost distribution codes (index, </a:t>
                      </a:r>
                      <a:r>
                        <a:rPr lang="en-US" sz="1000" b="0" kern="1200" dirty="0" err="1">
                          <a:solidFill>
                            <a:schemeClr val="tx1"/>
                          </a:solidFill>
                          <a:latin typeface="+mn-lt"/>
                          <a:ea typeface="+mn-ea"/>
                          <a:cs typeface="+mn-cs"/>
                        </a:rPr>
                        <a:t>pca</a:t>
                      </a:r>
                      <a:r>
                        <a:rPr lang="en-US" sz="1000" b="0" kern="1200" dirty="0">
                          <a:solidFill>
                            <a:schemeClr val="tx1"/>
                          </a:solidFill>
                          <a:latin typeface="+mn-lt"/>
                          <a:ea typeface="+mn-ea"/>
                          <a:cs typeface="+mn-cs"/>
                        </a:rPr>
                        <a:t>, project, grant) are fed to Itime from the mainframe so any changes to these codes don't appear in Itime until the next day.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790058887"/>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Updated pay stubs with additional/clearer information</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279318"/>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14</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258289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120818841"/>
              </p:ext>
            </p:extLst>
          </p:nvPr>
        </p:nvGraphicFramePr>
        <p:xfrm>
          <a:off x="402673" y="947958"/>
          <a:ext cx="10888910" cy="5179683"/>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PY-010-110: Reconcile Payroll Close</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Reports available on the mainframe for our review/balancing before we post the final reports to the web.</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Balancing sheet and balancing formulas are in Excel</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11964887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More efficient payroll balancing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8408"/>
                  </a:ext>
                </a:extLst>
              </a:tr>
              <a:tr h="31011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PY-010-120: Prepare Tax Filing Information</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lvl="0" algn="l" defTabSz="914400" rtl="0" eaLnBrk="1" fontAlgn="ctr" latinLnBrk="0" hangingPunct="1"/>
                      <a:r>
                        <a:rPr lang="en-US" sz="1000" b="0" kern="1200" dirty="0">
                          <a:solidFill>
                            <a:schemeClr val="tx1"/>
                          </a:solidFill>
                          <a:latin typeface="+mn-lt"/>
                          <a:ea typeface="+mn-ea"/>
                          <a:cs typeface="+mn-cs"/>
                        </a:rPr>
                        <a:t>Fairly straight forward for a large employer</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Tax spreadsheet in Excel is manually updated each payroll with pay period amounts.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93173872"/>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SS and Medicare recalculated (for rounding) on the spreadsheet leaving a surplus in the fund of taxes withheld.</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4299630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Consolidate tax withholding information</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370831"/>
                  </a:ext>
                </a:extLst>
              </a:tr>
              <a:tr h="31011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PY-010-130: Tax Administration &amp; Reporting</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File build/maintenance for W-2's and 1095's is on the mainframe and easy to run/modify.</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6719230"/>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Quarterly withholding tax returns are prepared manually</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0602356"/>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Only one taxing state is allowed on an employee record each payroll requiring manual updates of state taxable wages and under/over withholding during the year.</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713283901"/>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Consolidate tax withholding information and generate returns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579221"/>
                  </a:ext>
                </a:extLst>
              </a:tr>
              <a:tr h="31011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PY-010-140: Prepare Non-Tax Remittances for AP Processing</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Vendors have the option to sign in to Online Reporting to view the deduction register</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77485168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Vendors have the option to receive funds via direct deposit</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80904572"/>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No invoices - payments of deductions withheld generate out of final payroll.</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914466666"/>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Sending deduction register that includes employee name/full or partial SSN to vendors with warrant.</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016255666"/>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15</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381554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964418210"/>
              </p:ext>
            </p:extLst>
          </p:nvPr>
        </p:nvGraphicFramePr>
        <p:xfrm>
          <a:off x="402673" y="947958"/>
          <a:ext cx="10888910" cy="5179683"/>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PY-010-140: Prepare Non-Tax Remittances for AP Processing</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Deductions are manually posted by vendors - can take several months for employees to see it in their account</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Deduction registers are confusing to vendors when payroll adjustments affect the deduction.</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079274178"/>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Provide more opportunity for vendors to receive electronic payments vs mailed warrants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11964887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Opportunity</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More direct deposit lines available to employees = voluntary deductions can be deposited directly into employees account vs mailed warrant and hand posting by vendor</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8408"/>
                  </a:ext>
                </a:extLst>
              </a:tr>
              <a:tr h="310112">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PY-010-160: Maintain Wage Garnishments</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lvl="0" algn="l" defTabSz="914400" rtl="0" eaLnBrk="1" fontAlgn="ctr" latinLnBrk="0" hangingPunct="1"/>
                      <a:r>
                        <a:rPr lang="en-US" sz="1000" b="0" kern="1200" dirty="0">
                          <a:solidFill>
                            <a:schemeClr val="tx1"/>
                          </a:solidFill>
                          <a:latin typeface="+mn-lt"/>
                          <a:ea typeface="+mn-ea"/>
                          <a:cs typeface="+mn-cs"/>
                        </a:rPr>
                        <a:t>Deductions are already set up and just need to be selected for the most used garnishment types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78138074"/>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Information kept on an Excel spreadsheet.</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450255436"/>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Idaho Child Support paid with warrants which causes long lag time in posting/lost warrants.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013627401"/>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Lots of paper.</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93173872"/>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Correct calculation on payroll processing requires several fields to be completed in the right order when setting up a new garnishment type.</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42996309"/>
                  </a:ext>
                </a:extLst>
              </a:tr>
              <a:tr h="3101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defTabSz="914400" rtl="0" eaLnBrk="1" fontAlgn="ctr" latinLnBrk="0" hangingPunct="1"/>
                      <a:r>
                        <a:rPr lang="en-US" sz="1000" b="0" kern="1200" dirty="0">
                          <a:solidFill>
                            <a:schemeClr val="tx1"/>
                          </a:solidFill>
                          <a:latin typeface="+mn-lt"/>
                          <a:ea typeface="+mn-ea"/>
                          <a:cs typeface="+mn-cs"/>
                        </a:rPr>
                        <a:t>Possible interface with Ada County Sheriff for consumer debt garnishments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370831"/>
                  </a:ext>
                </a:extLst>
              </a:tr>
              <a:tr h="310112">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PY-010-170: Employee Verification</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Pre-built IBIS reports help with data collection/reporting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6719230"/>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 have gone paperless - saved as pdf on shared drive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0602356"/>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Shared tracking sheet allows anyone in payroll to search the status of a written verification</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691043403"/>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Strength</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Complete written verifications using adobe and pdf instead of hand writing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713283901"/>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The tracking sheet is an excel spreadsheet</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579221"/>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16</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244886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1891101950"/>
              </p:ext>
            </p:extLst>
          </p:nvPr>
        </p:nvGraphicFramePr>
        <p:xfrm>
          <a:off x="402673" y="947958"/>
          <a:ext cx="10888910" cy="1395507"/>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31011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PY-010-170: Employee Verification</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Fax machines are unreliable - no receipts or tracking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6719230"/>
                  </a:ext>
                </a:extLst>
              </a:tr>
              <a:tr h="310112">
                <a:tc vMerge="1">
                  <a:txBody>
                    <a:bodyPr/>
                    <a:lstStyle/>
                    <a:p>
                      <a:endParaRPr lang="en-US"/>
                    </a:p>
                  </a:txBody>
                  <a:tcPr/>
                </a:tc>
                <a:tc>
                  <a:txBody>
                    <a:bodyPr/>
                    <a:lstStyle/>
                    <a:p>
                      <a:pPr marL="0" algn="ctr" defTabSz="914400" rtl="0" eaLnBrk="1" fontAlgn="ctr" latinLnBrk="0" hangingPunct="1"/>
                      <a:r>
                        <a:rPr lang="en-US" sz="1000" b="0" kern="1200" dirty="0">
                          <a:solidFill>
                            <a:schemeClr val="tx1"/>
                          </a:solidFill>
                          <a:latin typeface="+mn-lt"/>
                          <a:ea typeface="+mn-ea"/>
                          <a:cs typeface="+mn-cs"/>
                        </a:rPr>
                        <a:t>Weakness</a:t>
                      </a:r>
                    </a:p>
                  </a:txBody>
                  <a:tcPr marL="0" marR="0" marT="0"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Manual process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0602356"/>
                  </a:ext>
                </a:extLst>
              </a:tr>
              <a:tr h="310112">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000" b="0" kern="1200" dirty="0">
                          <a:solidFill>
                            <a:schemeClr val="tx1"/>
                          </a:solidFill>
                          <a:latin typeface="+mn-lt"/>
                          <a:ea typeface="+mn-ea"/>
                          <a:cs typeface="+mn-cs"/>
                        </a:rPr>
                        <a:t>Opportunity</a:t>
                      </a:r>
                    </a:p>
                  </a:txBody>
                  <a:tcPr marL="0" marR="0" marT="0" marB="0"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Possible automated reports for employees?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579221"/>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17</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272631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p:txBody>
          <a:bodyPr>
            <a:normAutofit/>
          </a:bodyPr>
          <a:lstStyle/>
          <a:p>
            <a:r>
              <a:rPr lang="en-US" sz="2800" dirty="0"/>
              <a:t>PY-010 Process Payroll</a:t>
            </a:r>
          </a:p>
        </p:txBody>
      </p:sp>
      <p:graphicFrame>
        <p:nvGraphicFramePr>
          <p:cNvPr id="6" name="Table 5">
            <a:extLst>
              <a:ext uri="{FF2B5EF4-FFF2-40B4-BE49-F238E27FC236}">
                <a16:creationId xmlns:a16="http://schemas.microsoft.com/office/drawing/2014/main" id="{1A9063A0-6CC1-44FC-B026-D62D51E4A590}"/>
              </a:ext>
            </a:extLst>
          </p:cNvPr>
          <p:cNvGraphicFramePr>
            <a:graphicFrameLocks noGrp="1"/>
          </p:cNvGraphicFramePr>
          <p:nvPr>
            <p:extLst>
              <p:ext uri="{D42A27DB-BD31-4B8C-83A1-F6EECF244321}">
                <p14:modId xmlns:p14="http://schemas.microsoft.com/office/powerpoint/2010/main" val="3706586659"/>
              </p:ext>
            </p:extLst>
          </p:nvPr>
        </p:nvGraphicFramePr>
        <p:xfrm>
          <a:off x="381000" y="1188720"/>
          <a:ext cx="11430000" cy="4114801"/>
        </p:xfrm>
        <a:graphic>
          <a:graphicData uri="http://schemas.openxmlformats.org/drawingml/2006/table">
            <a:tbl>
              <a:tblPr firstRow="1" bandRow="1">
                <a:tableStyleId>{2D5ABB26-0587-4C30-8999-92F81FD0307C}</a:tableStyleId>
              </a:tblPr>
              <a:tblGrid>
                <a:gridCol w="985684">
                  <a:extLst>
                    <a:ext uri="{9D8B030D-6E8A-4147-A177-3AD203B41FA5}">
                      <a16:colId xmlns:a16="http://schemas.microsoft.com/office/drawing/2014/main" val="3802842317"/>
                    </a:ext>
                  </a:extLst>
                </a:gridCol>
                <a:gridCol w="2127166">
                  <a:extLst>
                    <a:ext uri="{9D8B030D-6E8A-4147-A177-3AD203B41FA5}">
                      <a16:colId xmlns:a16="http://schemas.microsoft.com/office/drawing/2014/main" val="1266401195"/>
                    </a:ext>
                  </a:extLst>
                </a:gridCol>
                <a:gridCol w="8317150">
                  <a:extLst>
                    <a:ext uri="{9D8B030D-6E8A-4147-A177-3AD203B41FA5}">
                      <a16:colId xmlns:a16="http://schemas.microsoft.com/office/drawing/2014/main" val="96768539"/>
                    </a:ext>
                  </a:extLst>
                </a:gridCol>
              </a:tblGrid>
              <a:tr h="610856">
                <a:tc>
                  <a:txBody>
                    <a:bodyPr/>
                    <a:lstStyle/>
                    <a:p>
                      <a:pPr marL="0" algn="ctr" defTabSz="914400" rtl="0" eaLnBrk="1" fontAlgn="b" latinLnBrk="0" hangingPunct="1"/>
                      <a:r>
                        <a:rPr lang="en-US" sz="1200" kern="1200" dirty="0">
                          <a:solidFill>
                            <a:schemeClr val="tx1"/>
                          </a:solidFill>
                          <a:latin typeface="+mn-lt"/>
                          <a:ea typeface="+mn-ea"/>
                          <a:cs typeface="+mn-cs"/>
                        </a:rPr>
                        <a:t>PY-010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3" action="ppaction://hlinksldjump">
                            <a:extLst>
                              <a:ext uri="{A12FA001-AC4F-418D-AE19-62706E023703}">
                                <ahyp:hlinkClr xmlns:ahyp="http://schemas.microsoft.com/office/drawing/2018/hyperlinkcolor" val="tx"/>
                              </a:ext>
                            </a:extLst>
                          </a:hlinkClick>
                        </a:rPr>
                        <a:t>Process Payroll</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Payroll Administration is the set of activities required to organize the compensation of employees for the hours that have been worked. This may include keeping totals for hours worked by employees, rates of pay and managing payments to employees. </a:t>
                      </a:r>
                    </a:p>
                  </a:txBody>
                  <a:tcPr marL="9525" marR="9525"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9905778"/>
                  </a:ext>
                </a:extLst>
              </a:tr>
              <a:tr h="501412">
                <a:tc>
                  <a:txBody>
                    <a:bodyPr/>
                    <a:lstStyle/>
                    <a:p>
                      <a:pPr marL="0" algn="ctr" defTabSz="914400" rtl="0" eaLnBrk="1" fontAlgn="b" latinLnBrk="0" hangingPunct="1"/>
                      <a:r>
                        <a:rPr lang="en-US" sz="1200" kern="1200" dirty="0">
                          <a:solidFill>
                            <a:schemeClr val="tx1"/>
                          </a:solidFill>
                          <a:latin typeface="+mn-lt"/>
                          <a:ea typeface="+mn-ea"/>
                          <a:cs typeface="+mn-cs"/>
                        </a:rPr>
                        <a:t>PY-010-010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4" action="ppaction://hlinksldjump">
                            <a:extLst>
                              <a:ext uri="{A12FA001-AC4F-418D-AE19-62706E023703}">
                                <ahyp:hlinkClr xmlns:ahyp="http://schemas.microsoft.com/office/drawing/2018/hyperlinkcolor" val="tx"/>
                              </a:ext>
                            </a:extLst>
                          </a:hlinkClick>
                        </a:rPr>
                        <a:t>Maintain Payroll Policy</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Maintain organizational level policies related to payroll setup and processing. Examples are pay groups, earnings and deductions codes, workers comp policies, etc.</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52518915"/>
                  </a:ext>
                </a:extLst>
              </a:tr>
              <a:tr h="501412">
                <a:tc>
                  <a:txBody>
                    <a:bodyPr/>
                    <a:lstStyle/>
                    <a:p>
                      <a:pPr marL="0" algn="ctr" defTabSz="914400" rtl="0" eaLnBrk="1" fontAlgn="b" latinLnBrk="0" hangingPunct="1"/>
                      <a:r>
                        <a:rPr lang="en-US" sz="1200" kern="1200">
                          <a:solidFill>
                            <a:schemeClr val="tx1"/>
                          </a:solidFill>
                          <a:latin typeface="+mn-lt"/>
                          <a:ea typeface="+mn-ea"/>
                          <a:cs typeface="+mn-cs"/>
                        </a:rPr>
                        <a:t>PY-010-020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5" action="ppaction://hlinksldjump">
                            <a:extLst>
                              <a:ext uri="{A12FA001-AC4F-418D-AE19-62706E023703}">
                                <ahyp:hlinkClr xmlns:ahyp="http://schemas.microsoft.com/office/drawing/2018/hyperlinkcolor" val="tx"/>
                              </a:ext>
                            </a:extLst>
                          </a:hlinkClick>
                        </a:rPr>
                        <a:t>External Benefits Processing</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Process Benefits enrollment data from any third-party administrator, which will update employee benefit deduction amounts prior to payroll processing.</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58201510"/>
                  </a:ext>
                </a:extLst>
              </a:tr>
              <a:tr h="501412">
                <a:tc>
                  <a:txBody>
                    <a:bodyPr/>
                    <a:lstStyle/>
                    <a:p>
                      <a:pPr marL="0" algn="ctr" defTabSz="914400" rtl="0" eaLnBrk="1" fontAlgn="b" latinLnBrk="0" hangingPunct="1"/>
                      <a:r>
                        <a:rPr lang="en-US" sz="1200" kern="1200">
                          <a:solidFill>
                            <a:schemeClr val="tx1"/>
                          </a:solidFill>
                          <a:latin typeface="+mn-lt"/>
                          <a:ea typeface="+mn-ea"/>
                          <a:cs typeface="+mn-cs"/>
                        </a:rPr>
                        <a:t>PY-010-030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6" action="ppaction://hlinksldjump">
                            <a:extLst>
                              <a:ext uri="{A12FA001-AC4F-418D-AE19-62706E023703}">
                                <ahyp:hlinkClr xmlns:ahyp="http://schemas.microsoft.com/office/drawing/2018/hyperlinkcolor" val="tx"/>
                              </a:ext>
                            </a:extLst>
                          </a:hlinkClick>
                        </a:rPr>
                        <a:t>Collect/Process Other Payroll Related Data</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Collect additional employee time and attendance related data for processing. Examples include expense reimbursements, ad-hoc payments, and one-time deductions.</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34770695"/>
                  </a:ext>
                </a:extLst>
              </a:tr>
              <a:tr h="501412">
                <a:tc>
                  <a:txBody>
                    <a:bodyPr/>
                    <a:lstStyle/>
                    <a:p>
                      <a:pPr marL="0" algn="ctr" defTabSz="914400" rtl="0" eaLnBrk="1" fontAlgn="b" latinLnBrk="0" hangingPunct="1"/>
                      <a:r>
                        <a:rPr lang="en-US" sz="1200" kern="1200">
                          <a:solidFill>
                            <a:schemeClr val="tx1"/>
                          </a:solidFill>
                          <a:latin typeface="+mn-lt"/>
                          <a:ea typeface="+mn-ea"/>
                          <a:cs typeface="+mn-cs"/>
                        </a:rPr>
                        <a:t>PY-010-040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7" action="ppaction://hlinksldjump">
                            <a:extLst>
                              <a:ext uri="{A12FA001-AC4F-418D-AE19-62706E023703}">
                                <ahyp:hlinkClr xmlns:ahyp="http://schemas.microsoft.com/office/drawing/2018/hyperlinkcolor" val="tx"/>
                              </a:ext>
                            </a:extLst>
                          </a:hlinkClick>
                        </a:rPr>
                        <a:t>Collect/Process Employee Time and Attendance Data</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Collect employee time and attendance data from Workforce Management for processing.</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6580479"/>
                  </a:ext>
                </a:extLst>
              </a:tr>
              <a:tr h="501412">
                <a:tc>
                  <a:txBody>
                    <a:bodyPr/>
                    <a:lstStyle/>
                    <a:p>
                      <a:pPr marL="0" algn="ctr" defTabSz="914400" rtl="0" eaLnBrk="1" fontAlgn="b" latinLnBrk="0" hangingPunct="1"/>
                      <a:r>
                        <a:rPr lang="en-US" sz="1200" kern="1200">
                          <a:solidFill>
                            <a:schemeClr val="tx1"/>
                          </a:solidFill>
                          <a:latin typeface="+mn-lt"/>
                          <a:ea typeface="+mn-ea"/>
                          <a:cs typeface="+mn-cs"/>
                        </a:rPr>
                        <a:t>PY-010-050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8" action="ppaction://hlinksldjump">
                            <a:extLst>
                              <a:ext uri="{A12FA001-AC4F-418D-AE19-62706E023703}">
                                <ahyp:hlinkClr xmlns:ahyp="http://schemas.microsoft.com/office/drawing/2018/hyperlinkcolor" val="tx"/>
                              </a:ext>
                            </a:extLst>
                          </a:hlinkClick>
                        </a:rPr>
                        <a:t>Process Off-Cycle Payroll Transactions</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Manage off cycle payroll processing, including consolidating all gross employee earnings and deductions to produce net pay.</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9759902"/>
                  </a:ext>
                </a:extLst>
              </a:tr>
              <a:tr h="501412">
                <a:tc>
                  <a:txBody>
                    <a:bodyPr/>
                    <a:lstStyle/>
                    <a:p>
                      <a:pPr marL="0" algn="ctr" defTabSz="914400" rtl="0" eaLnBrk="1" fontAlgn="b" latinLnBrk="0" hangingPunct="1"/>
                      <a:r>
                        <a:rPr lang="en-US" sz="1200" kern="1200">
                          <a:solidFill>
                            <a:schemeClr val="tx1"/>
                          </a:solidFill>
                          <a:latin typeface="+mn-lt"/>
                          <a:ea typeface="+mn-ea"/>
                          <a:cs typeface="+mn-cs"/>
                        </a:rPr>
                        <a:t>PY-010-060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9" action="ppaction://hlinksldjump">
                            <a:extLst>
                              <a:ext uri="{A12FA001-AC4F-418D-AE19-62706E023703}">
                                <ahyp:hlinkClr xmlns:ahyp="http://schemas.microsoft.com/office/drawing/2018/hyperlinkcolor" val="tx"/>
                              </a:ext>
                            </a:extLst>
                          </a:hlinkClick>
                        </a:rPr>
                        <a:t>Consolidate Pay Period Data</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Consolidate all payroll related data in preparation for processing, including the release of all payroll batches and balancing of all time input data.</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762657"/>
                  </a:ext>
                </a:extLst>
              </a:tr>
              <a:tr h="495473">
                <a:tc>
                  <a:txBody>
                    <a:bodyPr/>
                    <a:lstStyle/>
                    <a:p>
                      <a:pPr marL="0" algn="ctr" defTabSz="914400" rtl="0" eaLnBrk="1" fontAlgn="b" latinLnBrk="0" hangingPunct="1"/>
                      <a:r>
                        <a:rPr lang="en-US" sz="1200" kern="1200">
                          <a:solidFill>
                            <a:schemeClr val="tx1"/>
                          </a:solidFill>
                          <a:latin typeface="+mn-lt"/>
                          <a:ea typeface="+mn-ea"/>
                          <a:cs typeface="+mn-cs"/>
                        </a:rPr>
                        <a:t>PY-010-070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10" action="ppaction://hlinksldjump">
                            <a:extLst>
                              <a:ext uri="{A12FA001-AC4F-418D-AE19-62706E023703}">
                                <ahyp:hlinkClr xmlns:ahyp="http://schemas.microsoft.com/office/drawing/2018/hyperlinkcolor" val="tx"/>
                              </a:ext>
                            </a:extLst>
                          </a:hlinkClick>
                        </a:rPr>
                        <a:t>Process State Active Duty (SAD) Transactions</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The payroll process for SAD personnel. Multiple payrolls could occur before separation.</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02086558"/>
                  </a:ext>
                </a:extLst>
              </a:tr>
            </a:tbl>
          </a:graphicData>
        </a:graphic>
      </p:graphicFrame>
      <p:sp>
        <p:nvSpPr>
          <p:cNvPr id="7" name="Slide Number Placeholder 3">
            <a:extLst>
              <a:ext uri="{FF2B5EF4-FFF2-40B4-BE49-F238E27FC236}">
                <a16:creationId xmlns:a16="http://schemas.microsoft.com/office/drawing/2014/main" id="{F4137918-322F-4178-8230-5D22ADD0FA82}"/>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4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p:txBody>
          <a:bodyPr>
            <a:normAutofit/>
          </a:bodyPr>
          <a:lstStyle/>
          <a:p>
            <a:r>
              <a:rPr lang="en-US" sz="2800" dirty="0"/>
              <a:t>PY-010 Process Payroll</a:t>
            </a:r>
          </a:p>
        </p:txBody>
      </p:sp>
      <p:graphicFrame>
        <p:nvGraphicFramePr>
          <p:cNvPr id="6" name="Table 5">
            <a:extLst>
              <a:ext uri="{FF2B5EF4-FFF2-40B4-BE49-F238E27FC236}">
                <a16:creationId xmlns:a16="http://schemas.microsoft.com/office/drawing/2014/main" id="{1A9063A0-6CC1-44FC-B026-D62D51E4A590}"/>
              </a:ext>
            </a:extLst>
          </p:cNvPr>
          <p:cNvGraphicFramePr>
            <a:graphicFrameLocks noGrp="1"/>
          </p:cNvGraphicFramePr>
          <p:nvPr>
            <p:extLst>
              <p:ext uri="{D42A27DB-BD31-4B8C-83A1-F6EECF244321}">
                <p14:modId xmlns:p14="http://schemas.microsoft.com/office/powerpoint/2010/main" val="3259085435"/>
              </p:ext>
            </p:extLst>
          </p:nvPr>
        </p:nvGraphicFramePr>
        <p:xfrm>
          <a:off x="381000" y="1188720"/>
          <a:ext cx="11430000" cy="4114801"/>
        </p:xfrm>
        <a:graphic>
          <a:graphicData uri="http://schemas.openxmlformats.org/drawingml/2006/table">
            <a:tbl>
              <a:tblPr firstRow="1" bandRow="1">
                <a:tableStyleId>{2D5ABB26-0587-4C30-8999-92F81FD0307C}</a:tableStyleId>
              </a:tblPr>
              <a:tblGrid>
                <a:gridCol w="985684">
                  <a:extLst>
                    <a:ext uri="{9D8B030D-6E8A-4147-A177-3AD203B41FA5}">
                      <a16:colId xmlns:a16="http://schemas.microsoft.com/office/drawing/2014/main" val="3802842317"/>
                    </a:ext>
                  </a:extLst>
                </a:gridCol>
                <a:gridCol w="2127166">
                  <a:extLst>
                    <a:ext uri="{9D8B030D-6E8A-4147-A177-3AD203B41FA5}">
                      <a16:colId xmlns:a16="http://schemas.microsoft.com/office/drawing/2014/main" val="1266401195"/>
                    </a:ext>
                  </a:extLst>
                </a:gridCol>
                <a:gridCol w="8317150">
                  <a:extLst>
                    <a:ext uri="{9D8B030D-6E8A-4147-A177-3AD203B41FA5}">
                      <a16:colId xmlns:a16="http://schemas.microsoft.com/office/drawing/2014/main" val="96768539"/>
                    </a:ext>
                  </a:extLst>
                </a:gridCol>
              </a:tblGrid>
              <a:tr h="436441">
                <a:tc>
                  <a:txBody>
                    <a:bodyPr/>
                    <a:lstStyle/>
                    <a:p>
                      <a:pPr marL="0" algn="ctr" defTabSz="914400" rtl="0" eaLnBrk="1" fontAlgn="b" latinLnBrk="0" hangingPunct="1"/>
                      <a:r>
                        <a:rPr lang="en-US" sz="1200" kern="1200" dirty="0">
                          <a:solidFill>
                            <a:schemeClr val="tx1"/>
                          </a:solidFill>
                          <a:latin typeface="+mn-lt"/>
                          <a:ea typeface="+mn-ea"/>
                          <a:cs typeface="+mn-cs"/>
                        </a:rPr>
                        <a:t>PY-010-080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3" action="ppaction://hlinksldjump">
                            <a:extLst>
                              <a:ext uri="{A12FA001-AC4F-418D-AE19-62706E023703}">
                                <ahyp:hlinkClr xmlns:ahyp="http://schemas.microsoft.com/office/drawing/2018/hyperlinkcolor" val="tx"/>
                              </a:ext>
                            </a:extLst>
                          </a:hlinkClick>
                        </a:rPr>
                        <a:t>Generate and Review Pre-Register</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This process can be rerun as many times as needed and takes the Employee's gross pay to net pay, calculating tax and other deductions along with allocating net pay to the active Employee's direct deposit distributions.</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8132023"/>
                  </a:ext>
                </a:extLst>
              </a:tr>
              <a:tr h="431271">
                <a:tc>
                  <a:txBody>
                    <a:bodyPr/>
                    <a:lstStyle/>
                    <a:p>
                      <a:pPr marL="0" algn="ctr" defTabSz="914400" rtl="0" eaLnBrk="1" fontAlgn="b" latinLnBrk="0" hangingPunct="1"/>
                      <a:r>
                        <a:rPr lang="en-US" sz="1200" kern="1200" dirty="0">
                          <a:solidFill>
                            <a:schemeClr val="tx1"/>
                          </a:solidFill>
                          <a:latin typeface="+mn-lt"/>
                          <a:ea typeface="+mn-ea"/>
                          <a:cs typeface="+mn-cs"/>
                        </a:rPr>
                        <a:t>PY-010-090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4" action="ppaction://hlinksldjump">
                            <a:extLst>
                              <a:ext uri="{A12FA001-AC4F-418D-AE19-62706E023703}">
                                <ahyp:hlinkClr xmlns:ahyp="http://schemas.microsoft.com/office/drawing/2018/hyperlinkcolor" val="tx"/>
                              </a:ext>
                            </a:extLst>
                          </a:hlinkClick>
                        </a:rPr>
                        <a:t>Produce and Distribute Pay</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Create payments, print warrants, and transmit ACH file to the bank.</a:t>
                      </a:r>
                    </a:p>
                  </a:txBody>
                  <a:tcPr marL="9525" marR="9525"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12046950"/>
                  </a:ext>
                </a:extLst>
              </a:tr>
              <a:tr h="431271">
                <a:tc>
                  <a:txBody>
                    <a:bodyPr/>
                    <a:lstStyle/>
                    <a:p>
                      <a:pPr marL="0" algn="ctr" defTabSz="914400" rtl="0" eaLnBrk="1" fontAlgn="b" latinLnBrk="0" hangingPunct="1"/>
                      <a:r>
                        <a:rPr lang="en-US" sz="1200" kern="1200" dirty="0">
                          <a:solidFill>
                            <a:schemeClr val="tx1"/>
                          </a:solidFill>
                          <a:latin typeface="+mn-lt"/>
                          <a:ea typeface="+mn-ea"/>
                          <a:cs typeface="+mn-cs"/>
                        </a:rPr>
                        <a:t>PY-010-100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5" action="ppaction://hlinksldjump">
                            <a:extLst>
                              <a:ext uri="{A12FA001-AC4F-418D-AE19-62706E023703}">
                                <ahyp:hlinkClr xmlns:ahyp="http://schemas.microsoft.com/office/drawing/2018/hyperlinkcolor" val="tx"/>
                              </a:ext>
                            </a:extLst>
                          </a:hlinkClick>
                        </a:rPr>
                        <a:t>Close Payroll Post to AP &amp; GL</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ea typeface="+mn-ea"/>
                        </a:rPr>
                        <a:t>Post all payroll related cost allocations to the appropriate GL accounts and complete post-payroll activities.</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2355131"/>
                  </a:ext>
                </a:extLst>
              </a:tr>
              <a:tr h="431271">
                <a:tc>
                  <a:txBody>
                    <a:bodyPr/>
                    <a:lstStyle/>
                    <a:p>
                      <a:pPr marL="0" algn="ctr" defTabSz="914400" rtl="0" eaLnBrk="1" fontAlgn="b" latinLnBrk="0" hangingPunct="1"/>
                      <a:r>
                        <a:rPr lang="en-US" sz="1200" kern="1200" dirty="0">
                          <a:solidFill>
                            <a:schemeClr val="tx1"/>
                          </a:solidFill>
                          <a:latin typeface="+mn-lt"/>
                          <a:ea typeface="+mn-ea"/>
                          <a:cs typeface="+mn-cs"/>
                        </a:rPr>
                        <a:t>PY-010-110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6" action="ppaction://hlinksldjump">
                            <a:extLst>
                              <a:ext uri="{A12FA001-AC4F-418D-AE19-62706E023703}">
                                <ahyp:hlinkClr xmlns:ahyp="http://schemas.microsoft.com/office/drawing/2018/hyperlinkcolor" val="tx"/>
                              </a:ext>
                            </a:extLst>
                          </a:hlinkClick>
                        </a:rPr>
                        <a:t>Reconcile Payroll Close</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dirty="0"/>
                        <a:t>Complete payroll reconciliation and any quarter/year end activities.</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30098112"/>
                  </a:ext>
                </a:extLst>
              </a:tr>
              <a:tr h="649123">
                <a:tc>
                  <a:txBody>
                    <a:bodyPr/>
                    <a:lstStyle/>
                    <a:p>
                      <a:pPr marL="0" algn="ctr" defTabSz="914400" rtl="0" eaLnBrk="1" fontAlgn="b" latinLnBrk="0" hangingPunct="1"/>
                      <a:r>
                        <a:rPr lang="en-US" sz="1200" kern="1200" dirty="0">
                          <a:solidFill>
                            <a:schemeClr val="tx1"/>
                          </a:solidFill>
                          <a:latin typeface="+mn-lt"/>
                          <a:ea typeface="+mn-ea"/>
                          <a:cs typeface="+mn-cs"/>
                        </a:rPr>
                        <a:t>PY-010-120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7" action="ppaction://hlinksldjump">
                            <a:extLst>
                              <a:ext uri="{A12FA001-AC4F-418D-AE19-62706E023703}">
                                <ahyp:hlinkClr xmlns:ahyp="http://schemas.microsoft.com/office/drawing/2018/hyperlinkcolor" val="tx"/>
                              </a:ext>
                            </a:extLst>
                          </a:hlinkClick>
                        </a:rPr>
                        <a:t>Prepare Tax Filing Information</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The process by which the Payroll Specialist prepares tax information for the amounts withheld for the tax period. After the applicable tax information is extracted, this process then flows to AP for processing.</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01760965"/>
                  </a:ext>
                </a:extLst>
              </a:tr>
              <a:tr h="431271">
                <a:tc>
                  <a:txBody>
                    <a:bodyPr/>
                    <a:lstStyle/>
                    <a:p>
                      <a:pPr marL="0" algn="ctr" defTabSz="914400" rtl="0" eaLnBrk="1" fontAlgn="b" latinLnBrk="0" hangingPunct="1"/>
                      <a:r>
                        <a:rPr lang="en-US" sz="1200" kern="1200" dirty="0">
                          <a:solidFill>
                            <a:schemeClr val="tx1"/>
                          </a:solidFill>
                          <a:latin typeface="+mn-lt"/>
                          <a:ea typeface="+mn-ea"/>
                          <a:cs typeface="+mn-cs"/>
                        </a:rPr>
                        <a:t>PY-010-130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8" action="ppaction://hlinksldjump">
                            <a:extLst>
                              <a:ext uri="{A12FA001-AC4F-418D-AE19-62706E023703}">
                                <ahyp:hlinkClr xmlns:ahyp="http://schemas.microsoft.com/office/drawing/2018/hyperlinkcolor" val="tx"/>
                              </a:ext>
                            </a:extLst>
                          </a:hlinkClick>
                        </a:rPr>
                        <a:t>Tax Administration &amp; Reporting</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Generate and balance quarterly tax filings.  At year end, generate and balance W-2s and 1099s.</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2571205"/>
                  </a:ext>
                </a:extLst>
              </a:tr>
              <a:tr h="436441">
                <a:tc>
                  <a:txBody>
                    <a:bodyPr/>
                    <a:lstStyle/>
                    <a:p>
                      <a:pPr marL="0" algn="ctr" defTabSz="914400" rtl="0" eaLnBrk="1" fontAlgn="b" latinLnBrk="0" hangingPunct="1"/>
                      <a:r>
                        <a:rPr lang="en-US" sz="1200" kern="1200" dirty="0">
                          <a:solidFill>
                            <a:schemeClr val="tx1"/>
                          </a:solidFill>
                          <a:latin typeface="+mn-lt"/>
                          <a:ea typeface="+mn-ea"/>
                          <a:cs typeface="+mn-cs"/>
                        </a:rPr>
                        <a:t>PY-010-140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9" action="ppaction://hlinksldjump">
                            <a:extLst>
                              <a:ext uri="{A12FA001-AC4F-418D-AE19-62706E023703}">
                                <ahyp:hlinkClr xmlns:ahyp="http://schemas.microsoft.com/office/drawing/2018/hyperlinkcolor" val="tx"/>
                              </a:ext>
                            </a:extLst>
                          </a:hlinkClick>
                        </a:rPr>
                        <a:t>Review Non-Tax Remittances for AP Processing</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Generate and review reports containing garnishments and other third-party remittance files that were transmitted to Accounts Payable for processing.</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72933401"/>
                  </a:ext>
                </a:extLst>
              </a:tr>
              <a:tr h="436441">
                <a:tc>
                  <a:txBody>
                    <a:bodyPr/>
                    <a:lstStyle/>
                    <a:p>
                      <a:pPr marL="0" algn="ctr" defTabSz="914400" rtl="0" eaLnBrk="1" fontAlgn="b" latinLnBrk="0" hangingPunct="1"/>
                      <a:r>
                        <a:rPr lang="en-US" sz="1200" kern="1200" dirty="0">
                          <a:solidFill>
                            <a:schemeClr val="tx1"/>
                          </a:solidFill>
                          <a:latin typeface="+mn-lt"/>
                          <a:ea typeface="+mn-ea"/>
                          <a:cs typeface="+mn-cs"/>
                        </a:rPr>
                        <a:t>PY-010-160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10" action="ppaction://hlinksldjump">
                            <a:extLst>
                              <a:ext uri="{A12FA001-AC4F-418D-AE19-62706E023703}">
                                <ahyp:hlinkClr xmlns:ahyp="http://schemas.microsoft.com/office/drawing/2018/hyperlinkcolor" val="tx"/>
                              </a:ext>
                            </a:extLst>
                          </a:hlinkClick>
                        </a:rPr>
                        <a:t>Maintain Wage Garnishments</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Manage the receipt, coordination, and processing of legally required employee deductions including, but not limited to, levies, child support, and tax payments.</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93101186"/>
                  </a:ext>
                </a:extLst>
              </a:tr>
              <a:tr h="431271">
                <a:tc>
                  <a:txBody>
                    <a:bodyPr/>
                    <a:lstStyle/>
                    <a:p>
                      <a:pPr marL="0" algn="ctr" defTabSz="914400" rtl="0" eaLnBrk="1" fontAlgn="b" latinLnBrk="0" hangingPunct="1"/>
                      <a:r>
                        <a:rPr lang="en-US" sz="1200" kern="1200" dirty="0">
                          <a:solidFill>
                            <a:schemeClr val="tx1"/>
                          </a:solidFill>
                          <a:latin typeface="+mn-lt"/>
                          <a:ea typeface="+mn-ea"/>
                          <a:cs typeface="+mn-cs"/>
                        </a:rPr>
                        <a:t>PY-010-170</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b" latinLnBrk="0" hangingPunct="1">
                        <a:buNone/>
                      </a:pPr>
                      <a:r>
                        <a:rPr lang="en-US" sz="1200" kern="1200" dirty="0">
                          <a:solidFill>
                            <a:schemeClr val="tx1"/>
                          </a:solidFill>
                          <a:latin typeface="+mn-lt"/>
                          <a:ea typeface="+mn-ea"/>
                          <a:cs typeface="+mn-cs"/>
                          <a:hlinkClick r:id="rId11" action="ppaction://hlinksldjump">
                            <a:extLst>
                              <a:ext uri="{A12FA001-AC4F-418D-AE19-62706E023703}">
                                <ahyp:hlinkClr xmlns:ahyp="http://schemas.microsoft.com/office/drawing/2018/hyperlinkcolor" val="tx"/>
                              </a:ext>
                            </a:extLst>
                          </a:hlinkClick>
                        </a:rPr>
                        <a:t>Employment Verification</a:t>
                      </a:r>
                      <a:endParaRPr lang="en-US" sz="1200" kern="1200" dirty="0">
                        <a:solidFill>
                          <a:schemeClr val="tx1"/>
                        </a:solidFill>
                        <a:latin typeface="+mn-lt"/>
                        <a:ea typeface="+mn-ea"/>
                        <a:cs typeface="+mn-cs"/>
                      </a:endParaRP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defTabSz="914400" rtl="0" eaLnBrk="1" fontAlgn="b" latinLnBrk="0" hangingPunct="1"/>
                      <a:r>
                        <a:rPr lang="en-US" sz="1200" kern="1200" dirty="0">
                          <a:solidFill>
                            <a:schemeClr val="tx1"/>
                          </a:solidFill>
                          <a:latin typeface="+mn-lt"/>
                          <a:ea typeface="+mn-ea"/>
                          <a:cs typeface="+mn-cs"/>
                        </a:rPr>
                        <a:t>Resolution of requests to verify employment details and or history.</a:t>
                      </a:r>
                    </a:p>
                  </a:txBody>
                  <a:tcPr marL="9525" marR="9525" marT="952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41528787"/>
                  </a:ext>
                </a:extLst>
              </a:tr>
            </a:tbl>
          </a:graphicData>
        </a:graphic>
      </p:graphicFrame>
      <p:sp>
        <p:nvSpPr>
          <p:cNvPr id="7" name="Slide Number Placeholder 3">
            <a:extLst>
              <a:ext uri="{FF2B5EF4-FFF2-40B4-BE49-F238E27FC236}">
                <a16:creationId xmlns:a16="http://schemas.microsoft.com/office/drawing/2014/main" id="{F4137918-322F-4178-8230-5D22ADD0FA82}"/>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9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y and black pen on calendar book">
            <a:extLst>
              <a:ext uri="{FF2B5EF4-FFF2-40B4-BE49-F238E27FC236}">
                <a16:creationId xmlns:a16="http://schemas.microsoft.com/office/drawing/2014/main" id="{06DAB6AF-1EE5-4587-AE80-F39F972BA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37176" cy="6353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778029B-197B-4372-ACE5-3D73F90D7CEF}"/>
              </a:ext>
            </a:extLst>
          </p:cNvPr>
          <p:cNvSpPr/>
          <p:nvPr/>
        </p:nvSpPr>
        <p:spPr>
          <a:xfrm>
            <a:off x="-21371" y="0"/>
            <a:ext cx="4858547"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423F9B-38A0-4FF8-8812-44A217A49353}"/>
              </a:ext>
            </a:extLst>
          </p:cNvPr>
          <p:cNvSpPr>
            <a:spLocks noGrp="1"/>
          </p:cNvSpPr>
          <p:nvPr>
            <p:ph type="title" idx="4294967295"/>
          </p:nvPr>
        </p:nvSpPr>
        <p:spPr>
          <a:xfrm>
            <a:off x="955619" y="2513805"/>
            <a:ext cx="2904565" cy="1325563"/>
          </a:xfrm>
        </p:spPr>
        <p:txBody>
          <a:bodyPr>
            <a:normAutofit/>
          </a:bodyPr>
          <a:lstStyle/>
          <a:p>
            <a:r>
              <a:rPr lang="en-US" sz="4800" dirty="0"/>
              <a:t> </a:t>
            </a:r>
            <a:r>
              <a:rPr lang="en-US" sz="4800" b="1" dirty="0">
                <a:solidFill>
                  <a:schemeClr val="bg1"/>
                </a:solidFill>
              </a:rPr>
              <a:t>Agenda</a:t>
            </a:r>
          </a:p>
        </p:txBody>
      </p:sp>
      <p:graphicFrame>
        <p:nvGraphicFramePr>
          <p:cNvPr id="7" name="Table 6">
            <a:extLst>
              <a:ext uri="{FF2B5EF4-FFF2-40B4-BE49-F238E27FC236}">
                <a16:creationId xmlns:a16="http://schemas.microsoft.com/office/drawing/2014/main" id="{78F17621-786F-43CF-8746-3E54BE11A1DD}"/>
              </a:ext>
            </a:extLst>
          </p:cNvPr>
          <p:cNvGraphicFramePr>
            <a:graphicFrameLocks noGrp="1"/>
          </p:cNvGraphicFramePr>
          <p:nvPr>
            <p:extLst>
              <p:ext uri="{D42A27DB-BD31-4B8C-83A1-F6EECF244321}">
                <p14:modId xmlns:p14="http://schemas.microsoft.com/office/powerpoint/2010/main" val="2685727707"/>
              </p:ext>
            </p:extLst>
          </p:nvPr>
        </p:nvGraphicFramePr>
        <p:xfrm>
          <a:off x="5237003" y="1087513"/>
          <a:ext cx="5670176" cy="3885434"/>
        </p:xfrm>
        <a:graphic>
          <a:graphicData uri="http://schemas.openxmlformats.org/drawingml/2006/table">
            <a:tbl>
              <a:tblPr firstRow="1" bandRow="1"/>
              <a:tblGrid>
                <a:gridCol w="5670176">
                  <a:extLst>
                    <a:ext uri="{9D8B030D-6E8A-4147-A177-3AD203B41FA5}">
                      <a16:colId xmlns:a16="http://schemas.microsoft.com/office/drawing/2014/main" val="432089144"/>
                    </a:ext>
                  </a:extLst>
                </a:gridCol>
              </a:tblGrid>
              <a:tr h="490210">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chemeClr val="tx2"/>
                          </a:solidFill>
                          <a:latin typeface="+mn-lt"/>
                          <a:ea typeface="+mn-ea"/>
                          <a:cs typeface="Arial" panose="020B0604020202020204" pitchFamily="34" charset="0"/>
                        </a:rPr>
                        <a:t>Introductions/Roles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678063"/>
                  </a:ext>
                </a:extLst>
              </a:tr>
              <a:tr h="490210">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chemeClr val="tx2"/>
                          </a:solidFill>
                          <a:latin typeface="+mn-lt"/>
                          <a:ea typeface="+mn-ea"/>
                          <a:cs typeface="Arial" panose="020B0604020202020204" pitchFamily="34" charset="0"/>
                        </a:rPr>
                        <a:t>Change Starts 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0458222"/>
                  </a:ext>
                </a:extLst>
              </a:tr>
              <a:tr h="490210">
                <a:tc>
                  <a:txBody>
                    <a:bodyPr/>
                    <a:lstStyle/>
                    <a:p>
                      <a:pPr marL="285750" indent="-285750" algn="l" defTabSz="914400" rtl="0" eaLnBrk="1" latinLnBrk="0" hangingPunct="1">
                        <a:lnSpc>
                          <a:spcPct val="100000"/>
                        </a:lnSpc>
                        <a:spcAft>
                          <a:spcPts val="600"/>
                        </a:spcAft>
                        <a:buClr>
                          <a:srgbClr val="FFC000"/>
                        </a:buClr>
                        <a:buFont typeface="Arial" panose="020B0604020202020204" pitchFamily="34" charset="0"/>
                        <a:buChar char="•"/>
                      </a:pPr>
                      <a:r>
                        <a:rPr lang="en-US" sz="1800" b="0" kern="1200" dirty="0">
                          <a:solidFill>
                            <a:schemeClr val="tx2"/>
                          </a:solidFill>
                          <a:latin typeface="+mn-lt"/>
                          <a:ea typeface="+mn-ea"/>
                          <a:cs typeface="Arial" panose="020B0604020202020204" pitchFamily="34" charset="0"/>
                        </a:rPr>
                        <a:t>Ground Rules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513070"/>
                  </a:ext>
                </a:extLst>
              </a:tr>
              <a:tr h="490210">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chemeClr val="tx2"/>
                          </a:solidFill>
                          <a:latin typeface="+mn-lt"/>
                          <a:ea typeface="+mn-ea"/>
                          <a:cs typeface="Arial" panose="020B0604020202020204" pitchFamily="34" charset="0"/>
                        </a:rPr>
                        <a:t>User Stories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103985"/>
                  </a:ext>
                </a:extLst>
              </a:tr>
              <a:tr h="490210">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chemeClr val="tx2"/>
                          </a:solidFill>
                          <a:latin typeface="+mn-lt"/>
                          <a:ea typeface="+mn-ea"/>
                          <a:cs typeface="Arial" panose="020B0604020202020204" pitchFamily="34" charset="0"/>
                        </a:rPr>
                        <a:t>Expected Outcomes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70960"/>
                  </a:ext>
                </a:extLst>
              </a:tr>
              <a:tr h="453964">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rgbClr val="44546A"/>
                          </a:solidFill>
                          <a:latin typeface="+mn-lt"/>
                          <a:ea typeface="+mn-ea"/>
                          <a:cs typeface="Arial"/>
                        </a:rPr>
                        <a:t>SWOT Playback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091841"/>
                  </a:ext>
                </a:extLst>
              </a:tr>
              <a:tr h="490210">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chemeClr val="tx2"/>
                          </a:solidFill>
                          <a:latin typeface="+mn-lt"/>
                          <a:ea typeface="+mn-ea"/>
                          <a:cs typeface="Arial" panose="020B0604020202020204" pitchFamily="34" charset="0"/>
                        </a:rPr>
                        <a:t>Process Maps Review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601603"/>
                  </a:ext>
                </a:extLst>
              </a:tr>
              <a:tr h="490210">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lang="en-US" sz="1800" b="0" kern="1200" dirty="0">
                          <a:solidFill>
                            <a:schemeClr val="tx2"/>
                          </a:solidFill>
                          <a:latin typeface="+mn-lt"/>
                          <a:ea typeface="+mn-ea"/>
                          <a:cs typeface="Arial" panose="020B0604020202020204" pitchFamily="34" charset="0"/>
                        </a:rPr>
                        <a:t>Recap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384085"/>
                  </a:ext>
                </a:extLst>
              </a:tr>
            </a:tbl>
          </a:graphicData>
        </a:graphic>
      </p:graphicFrame>
      <p:sp>
        <p:nvSpPr>
          <p:cNvPr id="8" name="Slide Number Placeholder 6">
            <a:extLst>
              <a:ext uri="{FF2B5EF4-FFF2-40B4-BE49-F238E27FC236}">
                <a16:creationId xmlns:a16="http://schemas.microsoft.com/office/drawing/2014/main" id="{DD8010D1-0909-447C-A8D2-3763CA46DBDA}"/>
              </a:ext>
            </a:extLst>
          </p:cNvPr>
          <p:cNvSpPr>
            <a:spLocks noGrp="1"/>
          </p:cNvSpPr>
          <p:nvPr>
            <p:ph type="sldNum" sz="quarter" idx="12"/>
          </p:nvPr>
        </p:nvSpPr>
        <p:spPr>
          <a:xfrm>
            <a:off x="11159322" y="6422071"/>
            <a:ext cx="418322" cy="401638"/>
          </a:xfrm>
        </p:spPr>
        <p:txBody>
          <a:bodyPr/>
          <a:lstStyle/>
          <a:p>
            <a:fld id="{DE393ED9-3FAE-4C9F-B5CF-D8F31E5991EB}" type="slidenum">
              <a:rPr lang="en-US" smtClean="0"/>
              <a:pPr/>
              <a:t>2</a:t>
            </a:fld>
            <a:endParaRPr lang="en-US" dirty="0"/>
          </a:p>
        </p:txBody>
      </p:sp>
    </p:spTree>
    <p:extLst>
      <p:ext uri="{BB962C8B-B14F-4D97-AF65-F5344CB8AC3E}">
        <p14:creationId xmlns:p14="http://schemas.microsoft.com/office/powerpoint/2010/main" val="391752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p:txBody>
          <a:bodyPr>
            <a:normAutofit/>
          </a:bodyPr>
          <a:lstStyle/>
          <a:p>
            <a:r>
              <a:rPr lang="en-US" sz="2800" dirty="0"/>
              <a:t>Business Process Map Legend</a:t>
            </a:r>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fld id="{DE393ED9-3FAE-4C9F-B5CF-D8F31E5991EB}" type="slidenum">
              <a:rPr lang="en-US" smtClean="0"/>
              <a:pPr/>
              <a:t>20</a:t>
            </a:fld>
            <a:endParaRPr lang="en-US" dirty="0"/>
          </a:p>
        </p:txBody>
      </p:sp>
      <p:sp>
        <p:nvSpPr>
          <p:cNvPr id="39" name="object 3">
            <a:extLst>
              <a:ext uri="{FF2B5EF4-FFF2-40B4-BE49-F238E27FC236}">
                <a16:creationId xmlns:a16="http://schemas.microsoft.com/office/drawing/2014/main" id="{14A347FC-8B08-4F16-9160-D4252A895A6A}"/>
              </a:ext>
            </a:extLst>
          </p:cNvPr>
          <p:cNvSpPr/>
          <p:nvPr/>
        </p:nvSpPr>
        <p:spPr>
          <a:xfrm>
            <a:off x="1263992" y="1020369"/>
            <a:ext cx="9664017" cy="5092561"/>
          </a:xfrm>
          <a:custGeom>
            <a:avLst/>
            <a:gdLst/>
            <a:ahLst/>
            <a:cxnLst/>
            <a:rect l="l" t="t" r="r" b="b"/>
            <a:pathLst>
              <a:path w="7641590" h="4892040">
                <a:moveTo>
                  <a:pt x="0" y="4892040"/>
                </a:moveTo>
                <a:lnTo>
                  <a:pt x="7641335" y="4892040"/>
                </a:lnTo>
                <a:lnTo>
                  <a:pt x="7641335" y="0"/>
                </a:lnTo>
                <a:lnTo>
                  <a:pt x="0" y="0"/>
                </a:lnTo>
                <a:lnTo>
                  <a:pt x="0" y="4892040"/>
                </a:lnTo>
                <a:close/>
              </a:path>
            </a:pathLst>
          </a:custGeom>
          <a:ln w="12192">
            <a:solidFill>
              <a:srgbClr val="303335"/>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object 7">
            <a:extLst>
              <a:ext uri="{FF2B5EF4-FFF2-40B4-BE49-F238E27FC236}">
                <a16:creationId xmlns:a16="http://schemas.microsoft.com/office/drawing/2014/main" id="{4F86758C-5A4E-4F62-B071-0C947DCB7366}"/>
              </a:ext>
            </a:extLst>
          </p:cNvPr>
          <p:cNvSpPr txBox="1"/>
          <p:nvPr/>
        </p:nvSpPr>
        <p:spPr>
          <a:xfrm>
            <a:off x="3058262" y="4966421"/>
            <a:ext cx="1455517" cy="268996"/>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35" normalizeH="0" baseline="0" noProof="0" dirty="0">
                <a:ln>
                  <a:noFill/>
                </a:ln>
                <a:solidFill>
                  <a:srgbClr val="303335"/>
                </a:solidFill>
                <a:effectLst/>
                <a:uLnTx/>
                <a:uFillTx/>
                <a:latin typeface="Arial" panose="020B0604020202020204"/>
                <a:ea typeface="+mn-ea"/>
                <a:cs typeface="Calibri"/>
              </a:rPr>
              <a:t>Document</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5" name="Picture 54">
            <a:extLst>
              <a:ext uri="{FF2B5EF4-FFF2-40B4-BE49-F238E27FC236}">
                <a16:creationId xmlns:a16="http://schemas.microsoft.com/office/drawing/2014/main" id="{28CF01E0-1CF5-40AB-B711-0333DCC9E9E2}"/>
              </a:ext>
            </a:extLst>
          </p:cNvPr>
          <p:cNvPicPr>
            <a:picLocks noChangeAspect="1"/>
          </p:cNvPicPr>
          <p:nvPr/>
        </p:nvPicPr>
        <p:blipFill>
          <a:blip r:embed="rId3"/>
          <a:stretch>
            <a:fillRect/>
          </a:stretch>
        </p:blipFill>
        <p:spPr>
          <a:xfrm>
            <a:off x="1617392" y="4774569"/>
            <a:ext cx="991200" cy="652700"/>
          </a:xfrm>
          <a:prstGeom prst="rect">
            <a:avLst/>
          </a:prstGeom>
        </p:spPr>
      </p:pic>
      <p:sp>
        <p:nvSpPr>
          <p:cNvPr id="49" name="object 33">
            <a:extLst>
              <a:ext uri="{FF2B5EF4-FFF2-40B4-BE49-F238E27FC236}">
                <a16:creationId xmlns:a16="http://schemas.microsoft.com/office/drawing/2014/main" id="{2C342C06-6E75-480A-84F0-9E85D219A4A9}"/>
              </a:ext>
            </a:extLst>
          </p:cNvPr>
          <p:cNvSpPr txBox="1"/>
          <p:nvPr/>
        </p:nvSpPr>
        <p:spPr>
          <a:xfrm>
            <a:off x="7644439" y="4998327"/>
            <a:ext cx="2482560" cy="205184"/>
          </a:xfrm>
          <a:prstGeom prst="rect">
            <a:avLst/>
          </a:prstGeom>
        </p:spPr>
        <p:txBody>
          <a:bodyPr vert="horz" wrap="square" lIns="0" tIns="0" rIns="0" bIns="0" rtlCol="0">
            <a:spAutoFit/>
          </a:bodyPr>
          <a:lstStyle/>
          <a:p>
            <a:pPr marL="12700" marR="0" lvl="0" indent="0" algn="l" defTabSz="457200" rtl="0" eaLnBrk="1" fontAlgn="auto" latinLnBrk="0" hangingPunct="1">
              <a:lnSpc>
                <a:spcPts val="1614"/>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303335"/>
                </a:solidFill>
                <a:effectLst/>
                <a:uLnTx/>
                <a:uFillTx/>
                <a:latin typeface="Arial" panose="020B0604020202020204"/>
                <a:ea typeface="+mn-ea"/>
                <a:cs typeface="Calibri"/>
              </a:rPr>
              <a:t>XOR Rule – Exclusive OR </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8" name="Picture 57">
            <a:extLst>
              <a:ext uri="{FF2B5EF4-FFF2-40B4-BE49-F238E27FC236}">
                <a16:creationId xmlns:a16="http://schemas.microsoft.com/office/drawing/2014/main" id="{502724C3-7A4C-4BA6-8B6B-1589A5533CE6}"/>
              </a:ext>
            </a:extLst>
          </p:cNvPr>
          <p:cNvPicPr>
            <a:picLocks noChangeAspect="1"/>
          </p:cNvPicPr>
          <p:nvPr/>
        </p:nvPicPr>
        <p:blipFill>
          <a:blip r:embed="rId4"/>
          <a:stretch>
            <a:fillRect/>
          </a:stretch>
        </p:blipFill>
        <p:spPr>
          <a:xfrm>
            <a:off x="6528513" y="4809182"/>
            <a:ext cx="550667" cy="583474"/>
          </a:xfrm>
          <a:prstGeom prst="rect">
            <a:avLst/>
          </a:prstGeom>
        </p:spPr>
      </p:pic>
      <p:sp>
        <p:nvSpPr>
          <p:cNvPr id="46" name="object 25">
            <a:extLst>
              <a:ext uri="{FF2B5EF4-FFF2-40B4-BE49-F238E27FC236}">
                <a16:creationId xmlns:a16="http://schemas.microsoft.com/office/drawing/2014/main" id="{3E0A5959-9C07-445F-9E46-D3BB42AC650F}"/>
              </a:ext>
            </a:extLst>
          </p:cNvPr>
          <p:cNvSpPr txBox="1"/>
          <p:nvPr/>
        </p:nvSpPr>
        <p:spPr>
          <a:xfrm>
            <a:off x="7644439" y="4150474"/>
            <a:ext cx="2482560" cy="268996"/>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303335"/>
                </a:solidFill>
                <a:effectLst/>
                <a:uLnTx/>
                <a:uFillTx/>
                <a:latin typeface="Arial" panose="020B0604020202020204"/>
                <a:ea typeface="+mn-ea"/>
                <a:cs typeface="Calibri"/>
              </a:rPr>
              <a:t>OR Rule</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7" name="Picture 56">
            <a:extLst>
              <a:ext uri="{FF2B5EF4-FFF2-40B4-BE49-F238E27FC236}">
                <a16:creationId xmlns:a16="http://schemas.microsoft.com/office/drawing/2014/main" id="{FE677092-3AB3-4366-91B0-D64E07BA4DC9}"/>
              </a:ext>
            </a:extLst>
          </p:cNvPr>
          <p:cNvPicPr>
            <a:picLocks noChangeAspect="1"/>
          </p:cNvPicPr>
          <p:nvPr/>
        </p:nvPicPr>
        <p:blipFill>
          <a:blip r:embed="rId5"/>
          <a:stretch>
            <a:fillRect/>
          </a:stretch>
        </p:blipFill>
        <p:spPr>
          <a:xfrm>
            <a:off x="6563555" y="3993235"/>
            <a:ext cx="480582" cy="583474"/>
          </a:xfrm>
          <a:prstGeom prst="rect">
            <a:avLst/>
          </a:prstGeom>
        </p:spPr>
      </p:pic>
      <p:sp>
        <p:nvSpPr>
          <p:cNvPr id="42" name="object 11">
            <a:extLst>
              <a:ext uri="{FF2B5EF4-FFF2-40B4-BE49-F238E27FC236}">
                <a16:creationId xmlns:a16="http://schemas.microsoft.com/office/drawing/2014/main" id="{7783205C-BD66-4794-97F1-78536DBA117A}"/>
              </a:ext>
            </a:extLst>
          </p:cNvPr>
          <p:cNvSpPr/>
          <p:nvPr/>
        </p:nvSpPr>
        <p:spPr>
          <a:xfrm>
            <a:off x="1617392" y="4210937"/>
            <a:ext cx="747824" cy="148070"/>
          </a:xfrm>
          <a:custGeom>
            <a:avLst/>
            <a:gdLst/>
            <a:ahLst/>
            <a:cxnLst/>
            <a:rect l="l" t="t" r="r" b="b"/>
            <a:pathLst>
              <a:path w="615314" h="142239">
                <a:moveTo>
                  <a:pt x="473583" y="0"/>
                </a:moveTo>
                <a:lnTo>
                  <a:pt x="473583" y="141732"/>
                </a:lnTo>
                <a:lnTo>
                  <a:pt x="568070" y="94488"/>
                </a:lnTo>
                <a:lnTo>
                  <a:pt x="497204" y="94488"/>
                </a:lnTo>
                <a:lnTo>
                  <a:pt x="497204" y="47244"/>
                </a:lnTo>
                <a:lnTo>
                  <a:pt x="568071" y="47244"/>
                </a:lnTo>
                <a:lnTo>
                  <a:pt x="473583" y="0"/>
                </a:lnTo>
                <a:close/>
              </a:path>
              <a:path w="615314" h="142239">
                <a:moveTo>
                  <a:pt x="473583" y="47244"/>
                </a:moveTo>
                <a:lnTo>
                  <a:pt x="0" y="47244"/>
                </a:lnTo>
                <a:lnTo>
                  <a:pt x="0" y="94488"/>
                </a:lnTo>
                <a:lnTo>
                  <a:pt x="473583" y="94488"/>
                </a:lnTo>
                <a:lnTo>
                  <a:pt x="473583" y="47244"/>
                </a:lnTo>
                <a:close/>
              </a:path>
              <a:path w="615314" h="142239">
                <a:moveTo>
                  <a:pt x="568071" y="47244"/>
                </a:moveTo>
                <a:lnTo>
                  <a:pt x="497204" y="47244"/>
                </a:lnTo>
                <a:lnTo>
                  <a:pt x="497204" y="94488"/>
                </a:lnTo>
                <a:lnTo>
                  <a:pt x="568070" y="94488"/>
                </a:lnTo>
                <a:lnTo>
                  <a:pt x="615314" y="70866"/>
                </a:lnTo>
                <a:lnTo>
                  <a:pt x="568071" y="47244"/>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5" name="object 13">
            <a:extLst>
              <a:ext uri="{FF2B5EF4-FFF2-40B4-BE49-F238E27FC236}">
                <a16:creationId xmlns:a16="http://schemas.microsoft.com/office/drawing/2014/main" id="{8F1740ED-07A6-4A79-B2F4-990810A6A25D}"/>
              </a:ext>
            </a:extLst>
          </p:cNvPr>
          <p:cNvSpPr txBox="1"/>
          <p:nvPr/>
        </p:nvSpPr>
        <p:spPr>
          <a:xfrm>
            <a:off x="3058262" y="4155770"/>
            <a:ext cx="2096652" cy="258404"/>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0" normalizeH="0" baseline="0" noProof="0" dirty="0">
                <a:ln>
                  <a:noFill/>
                </a:ln>
                <a:solidFill>
                  <a:srgbClr val="303335"/>
                </a:solidFill>
                <a:effectLst/>
                <a:uLnTx/>
                <a:uFillTx/>
                <a:latin typeface="Arial" panose="020B0604020202020204"/>
                <a:ea typeface="+mn-ea"/>
                <a:cs typeface="Calibri"/>
              </a:rPr>
              <a:t>Task Connector</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63" name="object 7">
            <a:extLst>
              <a:ext uri="{FF2B5EF4-FFF2-40B4-BE49-F238E27FC236}">
                <a16:creationId xmlns:a16="http://schemas.microsoft.com/office/drawing/2014/main" id="{92847530-D0DB-48B3-AC08-96BAA033B044}"/>
              </a:ext>
            </a:extLst>
          </p:cNvPr>
          <p:cNvSpPr txBox="1"/>
          <p:nvPr/>
        </p:nvSpPr>
        <p:spPr>
          <a:xfrm>
            <a:off x="3058262" y="5680594"/>
            <a:ext cx="1968832" cy="258404"/>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35" normalizeH="0" baseline="0" noProof="0" dirty="0">
                <a:ln>
                  <a:noFill/>
                </a:ln>
                <a:solidFill>
                  <a:srgbClr val="303335"/>
                </a:solidFill>
                <a:effectLst/>
                <a:uLnTx/>
                <a:uFillTx/>
                <a:latin typeface="Arial" panose="020B0604020202020204"/>
                <a:ea typeface="+mn-ea"/>
                <a:cs typeface="Calibri"/>
              </a:rPr>
              <a:t>Moment That Matters</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3" name="TextBox 2">
            <a:extLst>
              <a:ext uri="{FF2B5EF4-FFF2-40B4-BE49-F238E27FC236}">
                <a16:creationId xmlns:a16="http://schemas.microsoft.com/office/drawing/2014/main" id="{DC380775-6CAD-4624-BE33-0AA9C3715823}"/>
              </a:ext>
            </a:extLst>
          </p:cNvPr>
          <p:cNvSpPr txBox="1"/>
          <p:nvPr/>
        </p:nvSpPr>
        <p:spPr>
          <a:xfrm>
            <a:off x="1617392" y="5625130"/>
            <a:ext cx="991200" cy="369332"/>
          </a:xfrm>
          <a:prstGeom prst="rect">
            <a:avLst/>
          </a:prstGeom>
          <a:noFill/>
        </p:spPr>
        <p:txBody>
          <a:bodyPr wrap="square" rtlCol="0">
            <a:spAutoFit/>
          </a:bodyPr>
          <a:lstStyle/>
          <a:p>
            <a:pPr algn="ctr"/>
            <a:r>
              <a:rPr lang="en-US" dirty="0"/>
              <a:t>MTM</a:t>
            </a:r>
          </a:p>
        </p:txBody>
      </p:sp>
      <p:sp>
        <p:nvSpPr>
          <p:cNvPr id="48" name="object 29">
            <a:extLst>
              <a:ext uri="{FF2B5EF4-FFF2-40B4-BE49-F238E27FC236}">
                <a16:creationId xmlns:a16="http://schemas.microsoft.com/office/drawing/2014/main" id="{C2A49609-99AA-4EA9-A537-B41DA5CA78A0}"/>
              </a:ext>
            </a:extLst>
          </p:cNvPr>
          <p:cNvSpPr txBox="1"/>
          <p:nvPr/>
        </p:nvSpPr>
        <p:spPr>
          <a:xfrm>
            <a:off x="7644439" y="2376106"/>
            <a:ext cx="2194921" cy="258404"/>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0" normalizeH="0" baseline="0" noProof="0" dirty="0">
                <a:ln>
                  <a:noFill/>
                </a:ln>
                <a:solidFill>
                  <a:srgbClr val="303335"/>
                </a:solidFill>
                <a:effectLst/>
                <a:uLnTx/>
                <a:uFillTx/>
                <a:latin typeface="Arial" panose="020B0604020202020204"/>
                <a:ea typeface="+mn-ea"/>
                <a:cs typeface="Calibri"/>
              </a:rPr>
              <a:t>Process Interface/Link</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4" name="Picture 53">
            <a:extLst>
              <a:ext uri="{FF2B5EF4-FFF2-40B4-BE49-F238E27FC236}">
                <a16:creationId xmlns:a16="http://schemas.microsoft.com/office/drawing/2014/main" id="{93B56923-B156-481B-AA5B-6BAD9D400C21}"/>
              </a:ext>
            </a:extLst>
          </p:cNvPr>
          <p:cNvPicPr>
            <a:picLocks noChangeAspect="1"/>
          </p:cNvPicPr>
          <p:nvPr/>
        </p:nvPicPr>
        <p:blipFill rotWithShape="1">
          <a:blip r:embed="rId6"/>
          <a:srcRect l="-2001" t="16450" r="4378" b="-943"/>
          <a:stretch/>
        </p:blipFill>
        <p:spPr>
          <a:xfrm>
            <a:off x="6238163" y="2121408"/>
            <a:ext cx="1104470" cy="810505"/>
          </a:xfrm>
          <a:prstGeom prst="rect">
            <a:avLst/>
          </a:prstGeom>
        </p:spPr>
      </p:pic>
      <p:sp>
        <p:nvSpPr>
          <p:cNvPr id="64" name="object 13">
            <a:extLst>
              <a:ext uri="{FF2B5EF4-FFF2-40B4-BE49-F238E27FC236}">
                <a16:creationId xmlns:a16="http://schemas.microsoft.com/office/drawing/2014/main" id="{8D04B4AB-0764-460B-A695-2ADDE7776E41}"/>
              </a:ext>
            </a:extLst>
          </p:cNvPr>
          <p:cNvSpPr txBox="1"/>
          <p:nvPr/>
        </p:nvSpPr>
        <p:spPr>
          <a:xfrm>
            <a:off x="3058262" y="2376106"/>
            <a:ext cx="2096652" cy="258404"/>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0" normalizeH="0" baseline="0" noProof="0" dirty="0">
                <a:ln>
                  <a:noFill/>
                </a:ln>
                <a:solidFill>
                  <a:srgbClr val="303335"/>
                </a:solidFill>
                <a:effectLst/>
                <a:uLnTx/>
                <a:uFillTx/>
                <a:latin typeface="Arial" panose="020B0604020202020204"/>
                <a:ea typeface="+mn-ea"/>
                <a:cs typeface="Calibri"/>
              </a:rPr>
              <a:t>Swimlane</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1026" name="Picture 2">
            <a:extLst>
              <a:ext uri="{FF2B5EF4-FFF2-40B4-BE49-F238E27FC236}">
                <a16:creationId xmlns:a16="http://schemas.microsoft.com/office/drawing/2014/main" id="{C4ED7685-2F89-4CF4-8BAC-56C3A0CA1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392" y="2005246"/>
            <a:ext cx="638175" cy="1000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2D45BAA-9C39-482F-9D5C-119E2562DD13}"/>
              </a:ext>
            </a:extLst>
          </p:cNvPr>
          <p:cNvSpPr/>
          <p:nvPr/>
        </p:nvSpPr>
        <p:spPr>
          <a:xfrm>
            <a:off x="2505640" y="3891321"/>
            <a:ext cx="193602" cy="107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bject 13">
            <a:extLst>
              <a:ext uri="{FF2B5EF4-FFF2-40B4-BE49-F238E27FC236}">
                <a16:creationId xmlns:a16="http://schemas.microsoft.com/office/drawing/2014/main" id="{3CAEC71A-8EE6-4305-864B-CABC50138B17}"/>
              </a:ext>
            </a:extLst>
          </p:cNvPr>
          <p:cNvSpPr txBox="1"/>
          <p:nvPr/>
        </p:nvSpPr>
        <p:spPr>
          <a:xfrm>
            <a:off x="3058262" y="1351834"/>
            <a:ext cx="2191041" cy="258404"/>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0" normalizeH="0" baseline="0" noProof="0" dirty="0">
                <a:ln>
                  <a:noFill/>
                </a:ln>
                <a:solidFill>
                  <a:srgbClr val="303335"/>
                </a:solidFill>
                <a:effectLst/>
                <a:uLnTx/>
                <a:uFillTx/>
                <a:latin typeface="Arial" panose="020B0604020202020204"/>
                <a:ea typeface="+mn-ea"/>
                <a:cs typeface="Calibri"/>
              </a:rPr>
              <a:t>Event (e.g., Start, End)</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1" name="Picture 50">
            <a:extLst>
              <a:ext uri="{FF2B5EF4-FFF2-40B4-BE49-F238E27FC236}">
                <a16:creationId xmlns:a16="http://schemas.microsoft.com/office/drawing/2014/main" id="{2821A966-7870-4493-886F-868E3AC9C8E6}"/>
              </a:ext>
            </a:extLst>
          </p:cNvPr>
          <p:cNvPicPr>
            <a:picLocks noChangeAspect="1"/>
          </p:cNvPicPr>
          <p:nvPr/>
        </p:nvPicPr>
        <p:blipFill>
          <a:blip r:embed="rId8"/>
          <a:stretch>
            <a:fillRect/>
          </a:stretch>
        </p:blipFill>
        <p:spPr>
          <a:xfrm>
            <a:off x="1617392" y="1154686"/>
            <a:ext cx="991200" cy="652700"/>
          </a:xfrm>
          <a:prstGeom prst="rect">
            <a:avLst/>
          </a:prstGeom>
        </p:spPr>
      </p:pic>
      <p:sp>
        <p:nvSpPr>
          <p:cNvPr id="45" name="object 22">
            <a:extLst>
              <a:ext uri="{FF2B5EF4-FFF2-40B4-BE49-F238E27FC236}">
                <a16:creationId xmlns:a16="http://schemas.microsoft.com/office/drawing/2014/main" id="{519A9435-2E10-49A3-B883-85E93E41A9DE}"/>
              </a:ext>
            </a:extLst>
          </p:cNvPr>
          <p:cNvSpPr txBox="1"/>
          <p:nvPr/>
        </p:nvSpPr>
        <p:spPr>
          <a:xfrm>
            <a:off x="7644439" y="1346538"/>
            <a:ext cx="1228622" cy="268996"/>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0" normalizeH="0" baseline="0" noProof="0" dirty="0">
                <a:ln>
                  <a:noFill/>
                </a:ln>
                <a:solidFill>
                  <a:srgbClr val="303335"/>
                </a:solidFill>
                <a:effectLst/>
                <a:uLnTx/>
                <a:uFillTx/>
                <a:latin typeface="Arial" panose="020B0604020202020204"/>
                <a:ea typeface="+mn-ea"/>
                <a:cs typeface="Calibri"/>
              </a:rPr>
              <a:t>Subprocess</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61" name="Picture 5">
            <a:extLst>
              <a:ext uri="{FF2B5EF4-FFF2-40B4-BE49-F238E27FC236}">
                <a16:creationId xmlns:a16="http://schemas.microsoft.com/office/drawing/2014/main" id="{95AEEFF3-CDB8-42DA-93E2-EF3DFA187BFB}"/>
              </a:ext>
            </a:extLst>
          </p:cNvPr>
          <p:cNvPicPr>
            <a:picLocks noChangeAspect="1" noChangeArrowheads="1"/>
          </p:cNvPicPr>
          <p:nvPr/>
        </p:nvPicPr>
        <p:blipFill>
          <a:blip r:embed="rId9" cstate="print"/>
          <a:srcRect/>
          <a:stretch>
            <a:fillRect/>
          </a:stretch>
        </p:blipFill>
        <p:spPr bwMode="auto">
          <a:xfrm>
            <a:off x="6338635" y="1182862"/>
            <a:ext cx="930423" cy="596348"/>
          </a:xfrm>
          <a:prstGeom prst="rect">
            <a:avLst/>
          </a:prstGeom>
          <a:noFill/>
          <a:ln w="9525">
            <a:noFill/>
            <a:miter lim="800000"/>
            <a:headEnd/>
            <a:tailEnd/>
          </a:ln>
          <a:effectLst/>
        </p:spPr>
      </p:pic>
      <p:sp>
        <p:nvSpPr>
          <p:cNvPr id="41" name="object 10">
            <a:extLst>
              <a:ext uri="{FF2B5EF4-FFF2-40B4-BE49-F238E27FC236}">
                <a16:creationId xmlns:a16="http://schemas.microsoft.com/office/drawing/2014/main" id="{E17CBC1D-E606-4E1D-BFA2-00BCC5167BA4}"/>
              </a:ext>
            </a:extLst>
          </p:cNvPr>
          <p:cNvSpPr txBox="1"/>
          <p:nvPr/>
        </p:nvSpPr>
        <p:spPr>
          <a:xfrm>
            <a:off x="7644439" y="3364805"/>
            <a:ext cx="1111346" cy="268996"/>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303335"/>
                </a:solidFill>
                <a:effectLst/>
                <a:uLnTx/>
                <a:uFillTx/>
                <a:latin typeface="Arial" panose="020B0604020202020204"/>
                <a:ea typeface="+mn-ea"/>
                <a:cs typeface="Calibri"/>
              </a:rPr>
              <a:t>AND Rule</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6" name="Picture 55">
            <a:extLst>
              <a:ext uri="{FF2B5EF4-FFF2-40B4-BE49-F238E27FC236}">
                <a16:creationId xmlns:a16="http://schemas.microsoft.com/office/drawing/2014/main" id="{16E584A6-9F6A-4BB8-9260-E34778481281}"/>
              </a:ext>
            </a:extLst>
          </p:cNvPr>
          <p:cNvPicPr>
            <a:picLocks noChangeAspect="1"/>
          </p:cNvPicPr>
          <p:nvPr/>
        </p:nvPicPr>
        <p:blipFill>
          <a:blip r:embed="rId10"/>
          <a:stretch>
            <a:fillRect/>
          </a:stretch>
        </p:blipFill>
        <p:spPr>
          <a:xfrm>
            <a:off x="6533519" y="3207566"/>
            <a:ext cx="540655" cy="583474"/>
          </a:xfrm>
          <a:prstGeom prst="rect">
            <a:avLst/>
          </a:prstGeom>
        </p:spPr>
      </p:pic>
      <p:sp>
        <p:nvSpPr>
          <p:cNvPr id="59" name="object 7">
            <a:extLst>
              <a:ext uri="{FF2B5EF4-FFF2-40B4-BE49-F238E27FC236}">
                <a16:creationId xmlns:a16="http://schemas.microsoft.com/office/drawing/2014/main" id="{B26027BC-23F6-4325-B3E5-D95113B9FBDC}"/>
              </a:ext>
            </a:extLst>
          </p:cNvPr>
          <p:cNvSpPr txBox="1"/>
          <p:nvPr/>
        </p:nvSpPr>
        <p:spPr>
          <a:xfrm>
            <a:off x="3058262" y="3364805"/>
            <a:ext cx="1455517" cy="268996"/>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35" normalizeH="0" baseline="0" noProof="0" dirty="0">
                <a:ln>
                  <a:noFill/>
                </a:ln>
                <a:solidFill>
                  <a:srgbClr val="303335"/>
                </a:solidFill>
                <a:effectLst/>
                <a:uLnTx/>
                <a:uFillTx/>
                <a:latin typeface="Arial" panose="020B0604020202020204"/>
                <a:ea typeface="+mn-ea"/>
                <a:cs typeface="Calibri"/>
              </a:rPr>
              <a:t>Task/Activity</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62" name="Picture 6">
            <a:extLst>
              <a:ext uri="{FF2B5EF4-FFF2-40B4-BE49-F238E27FC236}">
                <a16:creationId xmlns:a16="http://schemas.microsoft.com/office/drawing/2014/main" id="{902745F1-CB1F-4806-A1A4-99568282DA5D}"/>
              </a:ext>
            </a:extLst>
          </p:cNvPr>
          <p:cNvPicPr>
            <a:picLocks noChangeAspect="1" noChangeArrowheads="1"/>
          </p:cNvPicPr>
          <p:nvPr/>
        </p:nvPicPr>
        <p:blipFill>
          <a:blip r:embed="rId11" cstate="print"/>
          <a:srcRect/>
          <a:stretch>
            <a:fillRect/>
          </a:stretch>
        </p:blipFill>
        <p:spPr bwMode="auto">
          <a:xfrm>
            <a:off x="1617392" y="3203231"/>
            <a:ext cx="884544" cy="592144"/>
          </a:xfrm>
          <a:prstGeom prst="rect">
            <a:avLst/>
          </a:prstGeom>
          <a:noFill/>
          <a:ln w="9525">
            <a:noFill/>
            <a:miter lim="800000"/>
            <a:headEnd/>
            <a:tailEnd/>
          </a:ln>
          <a:effectLst/>
        </p:spPr>
      </p:pic>
      <p:sp>
        <p:nvSpPr>
          <p:cNvPr id="32" name="Rectangle 31">
            <a:extLst>
              <a:ext uri="{FF2B5EF4-FFF2-40B4-BE49-F238E27FC236}">
                <a16:creationId xmlns:a16="http://schemas.microsoft.com/office/drawing/2014/main" id="{988C77AD-832E-48D9-BB23-D124F2A3CAAA}"/>
              </a:ext>
            </a:extLst>
          </p:cNvPr>
          <p:cNvSpPr/>
          <p:nvPr/>
        </p:nvSpPr>
        <p:spPr>
          <a:xfrm>
            <a:off x="6323338" y="2269776"/>
            <a:ext cx="804000" cy="21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icon&#10;&#10;Description automatically generated">
            <a:extLst>
              <a:ext uri="{FF2B5EF4-FFF2-40B4-BE49-F238E27FC236}">
                <a16:creationId xmlns:a16="http://schemas.microsoft.com/office/drawing/2014/main" id="{76E92018-0F63-48C1-8C24-37C2699525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53249" y="5664095"/>
            <a:ext cx="701195" cy="274320"/>
          </a:xfrm>
          <a:prstGeom prst="rect">
            <a:avLst/>
          </a:prstGeom>
        </p:spPr>
      </p:pic>
      <p:sp>
        <p:nvSpPr>
          <p:cNvPr id="36" name="object 33">
            <a:extLst>
              <a:ext uri="{FF2B5EF4-FFF2-40B4-BE49-F238E27FC236}">
                <a16:creationId xmlns:a16="http://schemas.microsoft.com/office/drawing/2014/main" id="{6D917A2E-2EF6-4F85-8197-3DB070629648}"/>
              </a:ext>
            </a:extLst>
          </p:cNvPr>
          <p:cNvSpPr txBox="1"/>
          <p:nvPr/>
        </p:nvSpPr>
        <p:spPr>
          <a:xfrm>
            <a:off x="7644439" y="5698663"/>
            <a:ext cx="3174194" cy="205184"/>
          </a:xfrm>
          <a:prstGeom prst="rect">
            <a:avLst/>
          </a:prstGeom>
        </p:spPr>
        <p:txBody>
          <a:bodyPr vert="horz" wrap="square" lIns="0" tIns="0" rIns="0" bIns="0" rtlCol="0">
            <a:spAutoFit/>
          </a:bodyPr>
          <a:lstStyle/>
          <a:p>
            <a:pPr marL="12700" marR="0" lvl="0" indent="0" algn="l" defTabSz="457200" rtl="0" eaLnBrk="1" fontAlgn="auto" latinLnBrk="0" hangingPunct="1">
              <a:lnSpc>
                <a:spcPts val="1614"/>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303335"/>
                </a:solidFill>
                <a:effectLst/>
                <a:uLnTx/>
                <a:uFillTx/>
                <a:latin typeface="Arial" panose="020B0604020202020204"/>
                <a:ea typeface="+mn-ea"/>
                <a:cs typeface="Calibri"/>
              </a:rPr>
              <a:t>Infor system-enabled task / step</a:t>
            </a:r>
            <a:endParaRPr kumimoji="0"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Tree>
    <p:extLst>
      <p:ext uri="{BB962C8B-B14F-4D97-AF65-F5344CB8AC3E}">
        <p14:creationId xmlns:p14="http://schemas.microsoft.com/office/powerpoint/2010/main" val="266535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p:txBody>
          <a:bodyPr>
            <a:normAutofit/>
          </a:bodyPr>
          <a:lstStyle/>
          <a:p>
            <a:r>
              <a:rPr lang="en-US" sz="2800" dirty="0"/>
              <a:t>PY-010 Process Payroll</a:t>
            </a:r>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886A1CF-1F25-4137-9798-D11F71A594F1}"/>
              </a:ext>
            </a:extLst>
          </p:cNvPr>
          <p:cNvPicPr>
            <a:picLocks noChangeAspect="1"/>
          </p:cNvPicPr>
          <p:nvPr/>
        </p:nvPicPr>
        <p:blipFill rotWithShape="1">
          <a:blip r:embed="rId3">
            <a:extLst>
              <a:ext uri="{28A0092B-C50C-407E-A947-70E740481C1C}">
                <a14:useLocalDpi xmlns:a14="http://schemas.microsoft.com/office/drawing/2010/main" val="0"/>
              </a:ext>
            </a:extLst>
          </a:blip>
          <a:srcRect l="4529" t="13194" r="3052"/>
          <a:stretch/>
        </p:blipFill>
        <p:spPr>
          <a:xfrm>
            <a:off x="1551506" y="857249"/>
            <a:ext cx="9088989" cy="5669280"/>
          </a:xfrm>
          <a:prstGeom prst="rect">
            <a:avLst/>
          </a:prstGeom>
        </p:spPr>
      </p:pic>
      <p:sp>
        <p:nvSpPr>
          <p:cNvPr id="5" name="TextBox 4">
            <a:extLst>
              <a:ext uri="{FF2B5EF4-FFF2-40B4-BE49-F238E27FC236}">
                <a16:creationId xmlns:a16="http://schemas.microsoft.com/office/drawing/2014/main" id="{AD87EBF0-D35B-45DB-B8BF-9C9B7283A1D1}"/>
              </a:ext>
            </a:extLst>
          </p:cNvPr>
          <p:cNvSpPr txBox="1"/>
          <p:nvPr/>
        </p:nvSpPr>
        <p:spPr>
          <a:xfrm>
            <a:off x="5754848" y="188575"/>
            <a:ext cx="5914238" cy="830997"/>
          </a:xfrm>
          <a:prstGeom prst="rect">
            <a:avLst/>
          </a:prstGeom>
          <a:noFill/>
        </p:spPr>
        <p:txBody>
          <a:bodyPr wrap="square" rtlCol="0">
            <a:spAutoFit/>
          </a:bodyPr>
          <a:lstStyle/>
          <a:p>
            <a:r>
              <a:rPr lang="en-US" sz="1200" b="1" kern="1200" dirty="0">
                <a:solidFill>
                  <a:schemeClr val="tx1"/>
                </a:solidFill>
                <a:latin typeface="+mn-lt"/>
                <a:ea typeface="+mn-ea"/>
                <a:cs typeface="+mn-cs"/>
              </a:rPr>
              <a:t>Process Definition:</a:t>
            </a:r>
            <a:r>
              <a:rPr lang="en-US" sz="1200" kern="1200" dirty="0">
                <a:solidFill>
                  <a:schemeClr val="tx1"/>
                </a:solidFill>
                <a:latin typeface="+mn-lt"/>
                <a:ea typeface="+mn-ea"/>
                <a:cs typeface="+mn-cs"/>
              </a:rPr>
              <a:t> Payroll Administration is the set of activities required to organize the compensation of employees for the hours that have been worked. This may include keeping totals for hours worked by employees, rates of pay and managing payments to employees. </a:t>
            </a:r>
          </a:p>
          <a:p>
            <a:endParaRPr lang="en-US" sz="1200" dirty="0"/>
          </a:p>
        </p:txBody>
      </p:sp>
    </p:spTree>
    <p:extLst>
      <p:ext uri="{BB962C8B-B14F-4D97-AF65-F5344CB8AC3E}">
        <p14:creationId xmlns:p14="http://schemas.microsoft.com/office/powerpoint/2010/main" val="930085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38204"/>
            <a:ext cx="10515600" cy="1127866"/>
          </a:xfrm>
        </p:spPr>
        <p:txBody>
          <a:bodyPr>
            <a:normAutofit/>
          </a:bodyPr>
          <a:lstStyle/>
          <a:p>
            <a:r>
              <a:rPr lang="en-US" dirty="0"/>
              <a:t>PY-010-010 Maintain Payroll Policy</a:t>
            </a:r>
            <a:endParaRPr lang="en-US" sz="28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6C171B6-F2EA-4DBF-A2DC-F7A33A1FC534}"/>
              </a:ext>
            </a:extLst>
          </p:cNvPr>
          <p:cNvPicPr>
            <a:picLocks noChangeAspect="1"/>
          </p:cNvPicPr>
          <p:nvPr/>
        </p:nvPicPr>
        <p:blipFill>
          <a:blip r:embed="rId3"/>
          <a:stretch>
            <a:fillRect/>
          </a:stretch>
        </p:blipFill>
        <p:spPr>
          <a:xfrm>
            <a:off x="0" y="2904520"/>
            <a:ext cx="12192000" cy="1048959"/>
          </a:xfrm>
          <a:prstGeom prst="rect">
            <a:avLst/>
          </a:prstGeom>
        </p:spPr>
      </p:pic>
      <p:sp>
        <p:nvSpPr>
          <p:cNvPr id="2" name="TextBox 1">
            <a:extLst>
              <a:ext uri="{FF2B5EF4-FFF2-40B4-BE49-F238E27FC236}">
                <a16:creationId xmlns:a16="http://schemas.microsoft.com/office/drawing/2014/main" id="{CEAB2476-6E69-4B3D-8CBE-3826CF1DACA9}"/>
              </a:ext>
            </a:extLst>
          </p:cNvPr>
          <p:cNvSpPr txBox="1"/>
          <p:nvPr/>
        </p:nvSpPr>
        <p:spPr>
          <a:xfrm>
            <a:off x="7273256" y="188575"/>
            <a:ext cx="4395830" cy="646331"/>
          </a:xfrm>
          <a:prstGeom prst="rect">
            <a:avLst/>
          </a:prstGeom>
          <a:noFill/>
        </p:spPr>
        <p:txBody>
          <a:bodyPr wrap="square" rtlCol="0">
            <a:spAutoFit/>
          </a:bodyPr>
          <a:lstStyle/>
          <a:p>
            <a:r>
              <a:rPr lang="en-US" sz="1200" b="1" dirty="0">
                <a:solidFill>
                  <a:schemeClr val="tx1"/>
                </a:solidFill>
                <a:ea typeface="+mn-ea"/>
              </a:rPr>
              <a:t>P</a:t>
            </a:r>
            <a:r>
              <a:rPr lang="en-US" sz="1200" b="1" kern="1200" dirty="0">
                <a:solidFill>
                  <a:schemeClr val="tx1"/>
                </a:solidFill>
                <a:ea typeface="+mn-ea"/>
              </a:rPr>
              <a:t>rocess Definition:</a:t>
            </a:r>
            <a:r>
              <a:rPr lang="en-US" sz="1200" kern="1200" dirty="0">
                <a:solidFill>
                  <a:schemeClr val="tx1"/>
                </a:solidFill>
                <a:ea typeface="+mn-ea"/>
              </a:rPr>
              <a:t>  Maintain organizational level policies related to payroll setup and processing.  Examples are pay groups, earnings and deductions codes, workers comp policies, etc.</a:t>
            </a:r>
            <a:endParaRPr lang="en-US" sz="1200" dirty="0"/>
          </a:p>
        </p:txBody>
      </p:sp>
    </p:spTree>
    <p:extLst>
      <p:ext uri="{BB962C8B-B14F-4D97-AF65-F5344CB8AC3E}">
        <p14:creationId xmlns:p14="http://schemas.microsoft.com/office/powerpoint/2010/main" val="163233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38809"/>
          </a:xfrm>
        </p:spPr>
        <p:txBody>
          <a:bodyPr>
            <a:normAutofit/>
          </a:bodyPr>
          <a:lstStyle/>
          <a:p>
            <a:r>
              <a:rPr lang="en-US" dirty="0"/>
              <a:t>PY-010-020 External Benefits Processing</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071A144-39FD-48C2-817C-B266A6379684}"/>
              </a:ext>
            </a:extLst>
          </p:cNvPr>
          <p:cNvPicPr>
            <a:picLocks noChangeAspect="1"/>
          </p:cNvPicPr>
          <p:nvPr/>
        </p:nvPicPr>
        <p:blipFill rotWithShape="1">
          <a:blip r:embed="rId3">
            <a:extLst>
              <a:ext uri="{28A0092B-C50C-407E-A947-70E740481C1C}">
                <a14:useLocalDpi xmlns:a14="http://schemas.microsoft.com/office/drawing/2010/main" val="0"/>
              </a:ext>
            </a:extLst>
          </a:blip>
          <a:srcRect l="1141" t="36094" r="12305"/>
          <a:stretch/>
        </p:blipFill>
        <p:spPr>
          <a:xfrm>
            <a:off x="0" y="1459225"/>
            <a:ext cx="12192000" cy="3939550"/>
          </a:xfrm>
          <a:prstGeom prst="rect">
            <a:avLst/>
          </a:prstGeom>
        </p:spPr>
      </p:pic>
      <p:sp>
        <p:nvSpPr>
          <p:cNvPr id="5" name="TextBox 4">
            <a:extLst>
              <a:ext uri="{FF2B5EF4-FFF2-40B4-BE49-F238E27FC236}">
                <a16:creationId xmlns:a16="http://schemas.microsoft.com/office/drawing/2014/main" id="{FAAD8007-3416-4529-AA36-69448A191056}"/>
              </a:ext>
            </a:extLst>
          </p:cNvPr>
          <p:cNvSpPr txBox="1"/>
          <p:nvPr/>
        </p:nvSpPr>
        <p:spPr>
          <a:xfrm>
            <a:off x="7784982" y="188575"/>
            <a:ext cx="3884103" cy="646331"/>
          </a:xfrm>
          <a:prstGeom prst="rect">
            <a:avLst/>
          </a:prstGeom>
          <a:noFill/>
        </p:spPr>
        <p:txBody>
          <a:bodyPr wrap="square" rtlCol="0">
            <a:spAutoFit/>
          </a:bodyPr>
          <a:lstStyle/>
          <a:p>
            <a:r>
              <a:rPr lang="en-US" sz="1200" b="1" dirty="0">
                <a:solidFill>
                  <a:schemeClr val="tx1"/>
                </a:solidFill>
              </a:rPr>
              <a:t>Process Definition</a:t>
            </a:r>
            <a:r>
              <a:rPr lang="en-US" sz="1200" dirty="0"/>
              <a:t>:  </a:t>
            </a:r>
            <a:r>
              <a:rPr lang="en-US" sz="1200" kern="1200" dirty="0">
                <a:solidFill>
                  <a:schemeClr val="tx1"/>
                </a:solidFill>
                <a:ea typeface="+mn-ea"/>
              </a:rPr>
              <a:t>Process Benefits enrollment data from any third-party administrator, which will update employee benefit deduction amounts prior to payroll processing.</a:t>
            </a:r>
            <a:endParaRPr lang="en-US" sz="1200" dirty="0"/>
          </a:p>
        </p:txBody>
      </p:sp>
    </p:spTree>
    <p:extLst>
      <p:ext uri="{BB962C8B-B14F-4D97-AF65-F5344CB8AC3E}">
        <p14:creationId xmlns:p14="http://schemas.microsoft.com/office/powerpoint/2010/main" val="18499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3"/>
            <a:ext cx="10515600" cy="1338809"/>
          </a:xfrm>
        </p:spPr>
        <p:txBody>
          <a:bodyPr>
            <a:normAutofit/>
          </a:bodyPr>
          <a:lstStyle/>
          <a:p>
            <a:r>
              <a:rPr lang="en-US" dirty="0"/>
              <a:t>PY-010-030 Collect/Process Other Payroll Related Data</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D8CC8B9-70FE-4777-93B5-C036F575A68B}"/>
              </a:ext>
            </a:extLst>
          </p:cNvPr>
          <p:cNvPicPr>
            <a:picLocks noChangeAspect="1"/>
          </p:cNvPicPr>
          <p:nvPr/>
        </p:nvPicPr>
        <p:blipFill rotWithShape="1">
          <a:blip r:embed="rId3">
            <a:extLst>
              <a:ext uri="{28A0092B-C50C-407E-A947-70E740481C1C}">
                <a14:useLocalDpi xmlns:a14="http://schemas.microsoft.com/office/drawing/2010/main" val="0"/>
              </a:ext>
            </a:extLst>
          </a:blip>
          <a:srcRect l="1052" t="25438" r="35404"/>
          <a:stretch/>
        </p:blipFill>
        <p:spPr>
          <a:xfrm>
            <a:off x="1908699" y="871923"/>
            <a:ext cx="8377059" cy="5440741"/>
          </a:xfrm>
          <a:prstGeom prst="rect">
            <a:avLst/>
          </a:prstGeom>
        </p:spPr>
      </p:pic>
      <p:sp>
        <p:nvSpPr>
          <p:cNvPr id="5" name="TextBox 4">
            <a:extLst>
              <a:ext uri="{FF2B5EF4-FFF2-40B4-BE49-F238E27FC236}">
                <a16:creationId xmlns:a16="http://schemas.microsoft.com/office/drawing/2014/main" id="{F188CC3C-8582-4C4C-B6F4-D81D0B0F5151}"/>
              </a:ext>
            </a:extLst>
          </p:cNvPr>
          <p:cNvSpPr txBox="1"/>
          <p:nvPr/>
        </p:nvSpPr>
        <p:spPr>
          <a:xfrm>
            <a:off x="8716161" y="935195"/>
            <a:ext cx="2637640" cy="1015663"/>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Collect additional employee time and attendance related data for processing. Examples include expense reimbursements, ad-hoc payments, and one-time deductions.</a:t>
            </a:r>
            <a:endParaRPr lang="en-US" sz="1200" dirty="0"/>
          </a:p>
        </p:txBody>
      </p:sp>
    </p:spTree>
    <p:extLst>
      <p:ext uri="{BB962C8B-B14F-4D97-AF65-F5344CB8AC3E}">
        <p14:creationId xmlns:p14="http://schemas.microsoft.com/office/powerpoint/2010/main" val="37892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1"/>
            <a:ext cx="10950832" cy="1355586"/>
          </a:xfrm>
        </p:spPr>
        <p:txBody>
          <a:bodyPr>
            <a:normAutofit/>
          </a:bodyPr>
          <a:lstStyle/>
          <a:p>
            <a:r>
              <a:rPr lang="en-US" dirty="0"/>
              <a:t>PY-010-040 Collect/Process Employee Time and Attendance Data</a:t>
            </a:r>
            <a:endParaRPr lang="en-US" b="1" dirty="0">
              <a:solidFill>
                <a:schemeClr val="tx1"/>
              </a:solidFill>
            </a:endParaRPr>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9C88B86-5BFB-4CA2-B103-8BE40B89393F}"/>
              </a:ext>
            </a:extLst>
          </p:cNvPr>
          <p:cNvPicPr>
            <a:picLocks noChangeAspect="1"/>
          </p:cNvPicPr>
          <p:nvPr/>
        </p:nvPicPr>
        <p:blipFill rotWithShape="1">
          <a:blip r:embed="rId3">
            <a:extLst>
              <a:ext uri="{28A0092B-C50C-407E-A947-70E740481C1C}">
                <a14:useLocalDpi xmlns:a14="http://schemas.microsoft.com/office/drawing/2010/main" val="0"/>
              </a:ext>
            </a:extLst>
          </a:blip>
          <a:srcRect l="794" t="56682" r="54673"/>
          <a:stretch/>
        </p:blipFill>
        <p:spPr>
          <a:xfrm>
            <a:off x="-1" y="2171200"/>
            <a:ext cx="12192001" cy="2515599"/>
          </a:xfrm>
          <a:prstGeom prst="rect">
            <a:avLst/>
          </a:prstGeom>
        </p:spPr>
      </p:pic>
      <p:sp>
        <p:nvSpPr>
          <p:cNvPr id="5" name="TextBox 4">
            <a:extLst>
              <a:ext uri="{FF2B5EF4-FFF2-40B4-BE49-F238E27FC236}">
                <a16:creationId xmlns:a16="http://schemas.microsoft.com/office/drawing/2014/main" id="{1BD1B276-81D7-43C6-B872-6A97A42FCDCA}"/>
              </a:ext>
            </a:extLst>
          </p:cNvPr>
          <p:cNvSpPr txBox="1"/>
          <p:nvPr/>
        </p:nvSpPr>
        <p:spPr>
          <a:xfrm>
            <a:off x="7578754" y="893250"/>
            <a:ext cx="3884103" cy="461665"/>
          </a:xfrm>
          <a:prstGeom prst="rect">
            <a:avLst/>
          </a:prstGeom>
          <a:noFill/>
        </p:spPr>
        <p:txBody>
          <a:bodyPr wrap="square" rtlCol="0">
            <a:spAutoFit/>
          </a:bodyPr>
          <a:lstStyle/>
          <a:p>
            <a:r>
              <a:rPr lang="en-US" sz="1200" b="1" dirty="0">
                <a:solidFill>
                  <a:schemeClr val="tx1"/>
                </a:solidFill>
              </a:rPr>
              <a:t>Process Definition:  </a:t>
            </a:r>
            <a:r>
              <a:rPr lang="en-US" sz="1200" kern="1200" dirty="0">
                <a:solidFill>
                  <a:schemeClr val="tx1"/>
                </a:solidFill>
                <a:ea typeface="+mn-ea"/>
              </a:rPr>
              <a:t>Collect employee time and attendance data from Workforce Management for processing.</a:t>
            </a:r>
            <a:endParaRPr lang="en-US" sz="1200" dirty="0"/>
          </a:p>
        </p:txBody>
      </p:sp>
    </p:spTree>
    <p:extLst>
      <p:ext uri="{BB962C8B-B14F-4D97-AF65-F5344CB8AC3E}">
        <p14:creationId xmlns:p14="http://schemas.microsoft.com/office/powerpoint/2010/main" val="2798053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55587"/>
          </a:xfrm>
        </p:spPr>
        <p:txBody>
          <a:bodyPr>
            <a:normAutofit/>
          </a:bodyPr>
          <a:lstStyle/>
          <a:p>
            <a:r>
              <a:rPr lang="en-US" dirty="0"/>
              <a:t>PY-010-050</a:t>
            </a:r>
            <a:r>
              <a:rPr lang="en-US" sz="2400" dirty="0"/>
              <a:t> </a:t>
            </a:r>
            <a:r>
              <a:rPr lang="en-US" dirty="0"/>
              <a:t>Process Off-Cycle Payroll Transactions</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4F1CE56-D606-45CE-9444-7F43F14D7ED8}"/>
              </a:ext>
            </a:extLst>
          </p:cNvPr>
          <p:cNvPicPr>
            <a:picLocks noChangeAspect="1"/>
          </p:cNvPicPr>
          <p:nvPr/>
        </p:nvPicPr>
        <p:blipFill rotWithShape="1">
          <a:blip r:embed="rId3">
            <a:extLst>
              <a:ext uri="{28A0092B-C50C-407E-A947-70E740481C1C}">
                <a14:useLocalDpi xmlns:a14="http://schemas.microsoft.com/office/drawing/2010/main" val="0"/>
              </a:ext>
            </a:extLst>
          </a:blip>
          <a:srcRect l="1148" t="41775" r="4607"/>
          <a:stretch/>
        </p:blipFill>
        <p:spPr>
          <a:xfrm>
            <a:off x="6426" y="2178585"/>
            <a:ext cx="12179173" cy="2500830"/>
          </a:xfrm>
          <a:prstGeom prst="rect">
            <a:avLst/>
          </a:prstGeom>
        </p:spPr>
      </p:pic>
      <p:sp>
        <p:nvSpPr>
          <p:cNvPr id="6" name="TextBox 5">
            <a:extLst>
              <a:ext uri="{FF2B5EF4-FFF2-40B4-BE49-F238E27FC236}">
                <a16:creationId xmlns:a16="http://schemas.microsoft.com/office/drawing/2014/main" id="{ACB1B32B-8F14-4DCB-A1A1-3A6572213FDC}"/>
              </a:ext>
            </a:extLst>
          </p:cNvPr>
          <p:cNvSpPr txBox="1"/>
          <p:nvPr/>
        </p:nvSpPr>
        <p:spPr>
          <a:xfrm>
            <a:off x="7541703" y="901639"/>
            <a:ext cx="3699545"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Manage off cycle payroll processing, including consolidating all gross employee earnings and deductions to produce net pay.</a:t>
            </a:r>
            <a:endParaRPr lang="en-US" sz="1200" dirty="0"/>
          </a:p>
        </p:txBody>
      </p:sp>
    </p:spTree>
    <p:extLst>
      <p:ext uri="{BB962C8B-B14F-4D97-AF65-F5344CB8AC3E}">
        <p14:creationId xmlns:p14="http://schemas.microsoft.com/office/powerpoint/2010/main" val="263802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55587"/>
          </a:xfrm>
        </p:spPr>
        <p:txBody>
          <a:bodyPr>
            <a:normAutofit/>
          </a:bodyPr>
          <a:lstStyle/>
          <a:p>
            <a:r>
              <a:rPr lang="en-US" dirty="0"/>
              <a:t>PY-010-060 Consolidate Pay Period Data</a:t>
            </a:r>
            <a:endParaRPr lang="en-US" sz="1100" dirty="0">
              <a:solidFill>
                <a:schemeClr val="tx1"/>
              </a:solidFill>
            </a:endParaRPr>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0C6001E-02A4-4158-89F0-62FCE4BD55F9}"/>
              </a:ext>
            </a:extLst>
          </p:cNvPr>
          <p:cNvPicPr>
            <a:picLocks noChangeAspect="1"/>
          </p:cNvPicPr>
          <p:nvPr/>
        </p:nvPicPr>
        <p:blipFill rotWithShape="1">
          <a:blip r:embed="rId3">
            <a:extLst>
              <a:ext uri="{28A0092B-C50C-407E-A947-70E740481C1C}">
                <a14:useLocalDpi xmlns:a14="http://schemas.microsoft.com/office/drawing/2010/main" val="0"/>
              </a:ext>
            </a:extLst>
          </a:blip>
          <a:srcRect l="691" t="33208" r="27974"/>
          <a:stretch/>
        </p:blipFill>
        <p:spPr>
          <a:xfrm>
            <a:off x="0" y="1319270"/>
            <a:ext cx="12183828" cy="4219460"/>
          </a:xfrm>
          <a:prstGeom prst="rect">
            <a:avLst/>
          </a:prstGeom>
        </p:spPr>
      </p:pic>
      <p:sp>
        <p:nvSpPr>
          <p:cNvPr id="5" name="TextBox 4">
            <a:extLst>
              <a:ext uri="{FF2B5EF4-FFF2-40B4-BE49-F238E27FC236}">
                <a16:creationId xmlns:a16="http://schemas.microsoft.com/office/drawing/2014/main" id="{D8C348AB-B4E5-4A60-B76A-E6FFF5E26A32}"/>
              </a:ext>
            </a:extLst>
          </p:cNvPr>
          <p:cNvSpPr txBox="1"/>
          <p:nvPr/>
        </p:nvSpPr>
        <p:spPr>
          <a:xfrm>
            <a:off x="7784982" y="184192"/>
            <a:ext cx="3699545" cy="677108"/>
          </a:xfrm>
          <a:prstGeom prst="rect">
            <a:avLst/>
          </a:prstGeom>
          <a:noFill/>
        </p:spPr>
        <p:txBody>
          <a:bodyPr wrap="square" rtlCol="0">
            <a:spAutoFit/>
          </a:bodyPr>
          <a:lstStyle/>
          <a:p>
            <a:r>
              <a:rPr lang="en-US" sz="1200" b="1" dirty="0">
                <a:solidFill>
                  <a:schemeClr val="tx1"/>
                </a:solidFill>
              </a:rPr>
              <a:t>Process Definition:</a:t>
            </a:r>
            <a:r>
              <a:rPr lang="en-US" sz="1400" b="1" dirty="0">
                <a:solidFill>
                  <a:schemeClr val="tx1"/>
                </a:solidFill>
              </a:rPr>
              <a:t>  </a:t>
            </a:r>
            <a:r>
              <a:rPr lang="en-US" sz="1200" kern="1200" dirty="0">
                <a:solidFill>
                  <a:schemeClr val="tx1"/>
                </a:solidFill>
                <a:ea typeface="+mn-ea"/>
              </a:rPr>
              <a:t>Consolidate all payroll related data in preparation for processing, including the release of all payroll batches and balancing of all time input data.</a:t>
            </a:r>
            <a:endParaRPr lang="en-US" sz="1200" dirty="0"/>
          </a:p>
        </p:txBody>
      </p:sp>
    </p:spTree>
    <p:extLst>
      <p:ext uri="{BB962C8B-B14F-4D97-AF65-F5344CB8AC3E}">
        <p14:creationId xmlns:p14="http://schemas.microsoft.com/office/powerpoint/2010/main" val="176252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47198"/>
          </a:xfrm>
        </p:spPr>
        <p:txBody>
          <a:bodyPr>
            <a:normAutofit/>
          </a:bodyPr>
          <a:lstStyle/>
          <a:p>
            <a:r>
              <a:rPr lang="en-US" dirty="0"/>
              <a:t>PY-010-070 Process State Active Duty (SAD) Transactions</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13AC427-EFCE-4B69-A766-AD763494B3CE}"/>
              </a:ext>
            </a:extLst>
          </p:cNvPr>
          <p:cNvPicPr>
            <a:picLocks noChangeAspect="1"/>
          </p:cNvPicPr>
          <p:nvPr/>
        </p:nvPicPr>
        <p:blipFill>
          <a:blip r:embed="rId3"/>
          <a:stretch>
            <a:fillRect/>
          </a:stretch>
        </p:blipFill>
        <p:spPr>
          <a:xfrm>
            <a:off x="1296703" y="855312"/>
            <a:ext cx="9021756" cy="5424354"/>
          </a:xfrm>
          <a:prstGeom prst="rect">
            <a:avLst/>
          </a:prstGeom>
        </p:spPr>
      </p:pic>
      <p:sp>
        <p:nvSpPr>
          <p:cNvPr id="7" name="TextBox 6">
            <a:extLst>
              <a:ext uri="{FF2B5EF4-FFF2-40B4-BE49-F238E27FC236}">
                <a16:creationId xmlns:a16="http://schemas.microsoft.com/office/drawing/2014/main" id="{8EEABCE1-7BF9-49C7-A023-341B992E9789}"/>
              </a:ext>
            </a:extLst>
          </p:cNvPr>
          <p:cNvSpPr txBox="1"/>
          <p:nvPr/>
        </p:nvSpPr>
        <p:spPr>
          <a:xfrm>
            <a:off x="8707772" y="855312"/>
            <a:ext cx="2646028"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The payroll process for SAD personnel. Multiple payrolls could occur before separation.</a:t>
            </a:r>
            <a:endParaRPr lang="en-US" sz="1200" dirty="0"/>
          </a:p>
        </p:txBody>
      </p:sp>
    </p:spTree>
    <p:extLst>
      <p:ext uri="{BB962C8B-B14F-4D97-AF65-F5344CB8AC3E}">
        <p14:creationId xmlns:p14="http://schemas.microsoft.com/office/powerpoint/2010/main" val="201885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55587"/>
          </a:xfrm>
        </p:spPr>
        <p:txBody>
          <a:bodyPr>
            <a:normAutofit/>
          </a:bodyPr>
          <a:lstStyle/>
          <a:p>
            <a:r>
              <a:rPr lang="en-US" dirty="0"/>
              <a:t>PY-010-080 Generate and Review Pre-Register</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F87A2E5-2C03-4BB9-8A26-20266617E52F}"/>
              </a:ext>
            </a:extLst>
          </p:cNvPr>
          <p:cNvPicPr>
            <a:picLocks noChangeAspect="1"/>
          </p:cNvPicPr>
          <p:nvPr/>
        </p:nvPicPr>
        <p:blipFill rotWithShape="1">
          <a:blip r:embed="rId3">
            <a:extLst>
              <a:ext uri="{28A0092B-C50C-407E-A947-70E740481C1C}">
                <a14:useLocalDpi xmlns:a14="http://schemas.microsoft.com/office/drawing/2010/main" val="0"/>
              </a:ext>
            </a:extLst>
          </a:blip>
          <a:srcRect l="596" t="31547" r="4775"/>
          <a:stretch/>
        </p:blipFill>
        <p:spPr>
          <a:xfrm>
            <a:off x="-1" y="1911998"/>
            <a:ext cx="12192001" cy="3034003"/>
          </a:xfrm>
          <a:prstGeom prst="rect">
            <a:avLst/>
          </a:prstGeom>
        </p:spPr>
      </p:pic>
      <p:sp>
        <p:nvSpPr>
          <p:cNvPr id="5" name="TextBox 4">
            <a:extLst>
              <a:ext uri="{FF2B5EF4-FFF2-40B4-BE49-F238E27FC236}">
                <a16:creationId xmlns:a16="http://schemas.microsoft.com/office/drawing/2014/main" id="{68D08D35-BC6E-496B-8E08-35AEB7AA1492}"/>
              </a:ext>
            </a:extLst>
          </p:cNvPr>
          <p:cNvSpPr txBox="1"/>
          <p:nvPr/>
        </p:nvSpPr>
        <p:spPr>
          <a:xfrm>
            <a:off x="6157519" y="855312"/>
            <a:ext cx="5293453"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This process can be rerun as many times as needed and takes the Employee's gross pay to net pay, calculating tax and other deductions along with allocating net pay to the active Employee's direct deposit distributions.</a:t>
            </a:r>
            <a:endParaRPr lang="en-US" sz="1200" dirty="0"/>
          </a:p>
        </p:txBody>
      </p:sp>
    </p:spTree>
    <p:extLst>
      <p:ext uri="{BB962C8B-B14F-4D97-AF65-F5344CB8AC3E}">
        <p14:creationId xmlns:p14="http://schemas.microsoft.com/office/powerpoint/2010/main" val="306673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5">
            <a:extLst>
              <a:ext uri="{FF2B5EF4-FFF2-40B4-BE49-F238E27FC236}">
                <a16:creationId xmlns:a16="http://schemas.microsoft.com/office/drawing/2014/main" id="{2F87C8FF-D775-4A00-9CDC-CC8863EF98B6}"/>
              </a:ext>
            </a:extLst>
          </p:cNvPr>
          <p:cNvGraphicFramePr>
            <a:graphicFrameLocks noGrp="1"/>
          </p:cNvGraphicFramePr>
          <p:nvPr>
            <p:extLst>
              <p:ext uri="{D42A27DB-BD31-4B8C-83A1-F6EECF244321}">
                <p14:modId xmlns:p14="http://schemas.microsoft.com/office/powerpoint/2010/main" val="2987291504"/>
              </p:ext>
            </p:extLst>
          </p:nvPr>
        </p:nvGraphicFramePr>
        <p:xfrm>
          <a:off x="1001134" y="1131860"/>
          <a:ext cx="9751160" cy="4953000"/>
        </p:xfrm>
        <a:graphic>
          <a:graphicData uri="http://schemas.openxmlformats.org/drawingml/2006/table">
            <a:tbl>
              <a:tblPr firstRow="1">
                <a:tableStyleId>{5C22544A-7EE6-4342-B048-85BDC9FD1C3A}</a:tableStyleId>
              </a:tblPr>
              <a:tblGrid>
                <a:gridCol w="4875580">
                  <a:extLst>
                    <a:ext uri="{9D8B030D-6E8A-4147-A177-3AD203B41FA5}">
                      <a16:colId xmlns:a16="http://schemas.microsoft.com/office/drawing/2014/main" val="1421863943"/>
                    </a:ext>
                  </a:extLst>
                </a:gridCol>
                <a:gridCol w="4875580">
                  <a:extLst>
                    <a:ext uri="{9D8B030D-6E8A-4147-A177-3AD203B41FA5}">
                      <a16:colId xmlns:a16="http://schemas.microsoft.com/office/drawing/2014/main" val="3223656876"/>
                    </a:ext>
                  </a:extLst>
                </a:gridCol>
              </a:tblGrid>
              <a:tr h="370840">
                <a:tc>
                  <a:txBody>
                    <a:bodyPr/>
                    <a:lstStyle/>
                    <a:p>
                      <a:r>
                        <a:rPr lang="en-US" dirty="0"/>
                        <a:t>Role</a:t>
                      </a:r>
                    </a:p>
                  </a:txBody>
                  <a:tcPr>
                    <a:solidFill>
                      <a:srgbClr val="092F57"/>
                    </a:solidFill>
                  </a:tcPr>
                </a:tc>
                <a:tc>
                  <a:txBody>
                    <a:bodyPr/>
                    <a:lstStyle/>
                    <a:p>
                      <a:r>
                        <a:rPr lang="en-US" dirty="0"/>
                        <a:t>Description</a:t>
                      </a:r>
                    </a:p>
                  </a:txBody>
                  <a:tcPr>
                    <a:solidFill>
                      <a:srgbClr val="092F57"/>
                    </a:solidFill>
                  </a:tcPr>
                </a:tc>
                <a:extLst>
                  <a:ext uri="{0D108BD9-81ED-4DB2-BD59-A6C34878D82A}">
                    <a16:rowId xmlns:a16="http://schemas.microsoft.com/office/drawing/2014/main" val="853558272"/>
                  </a:ext>
                </a:extLst>
              </a:tr>
              <a:tr h="370840">
                <a:tc>
                  <a:txBody>
                    <a:bodyPr/>
                    <a:lstStyle/>
                    <a:p>
                      <a:r>
                        <a:rPr lang="en-US" dirty="0"/>
                        <a:t>Primary Facilitator (State)</a:t>
                      </a:r>
                    </a:p>
                  </a:txBody>
                  <a:tcPr/>
                </a:tc>
                <a:tc>
                  <a:txBody>
                    <a:bodyPr/>
                    <a:lstStyle/>
                    <a:p>
                      <a:r>
                        <a:rPr lang="en-US" dirty="0"/>
                        <a:t>Walk through process and facilitate discussions</a:t>
                      </a:r>
                    </a:p>
                  </a:txBody>
                  <a:tcPr/>
                </a:tc>
                <a:extLst>
                  <a:ext uri="{0D108BD9-81ED-4DB2-BD59-A6C34878D82A}">
                    <a16:rowId xmlns:a16="http://schemas.microsoft.com/office/drawing/2014/main" val="3047289749"/>
                  </a:ext>
                </a:extLst>
              </a:tr>
              <a:tr h="370840">
                <a:tc>
                  <a:txBody>
                    <a:bodyPr/>
                    <a:lstStyle/>
                    <a:p>
                      <a:r>
                        <a:rPr lang="en-US" dirty="0"/>
                        <a:t>Primary Facilitator (Deloitte)</a:t>
                      </a:r>
                    </a:p>
                  </a:txBody>
                  <a:tcPr>
                    <a:lnB w="12700" cap="flat" cmpd="sng" algn="ctr">
                      <a:solidFill>
                        <a:schemeClr val="bg1">
                          <a:lumMod val="65000"/>
                        </a:schemeClr>
                      </a:solidFill>
                      <a:prstDash val="solid"/>
                      <a:round/>
                      <a:headEnd type="none" w="med" len="med"/>
                      <a:tailEnd type="none" w="med" len="med"/>
                    </a:lnB>
                  </a:tcPr>
                </a:tc>
                <a:tc>
                  <a:txBody>
                    <a:bodyPr/>
                    <a:lstStyle/>
                    <a:p>
                      <a:r>
                        <a:rPr lang="en-US" dirty="0"/>
                        <a:t>Methodology, demo system, facilitate discussions</a:t>
                      </a:r>
                    </a:p>
                  </a:txBody>
                  <a:tcP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70284374"/>
                  </a:ext>
                </a:extLst>
              </a:tr>
              <a:tr h="370840">
                <a:tc>
                  <a:txBody>
                    <a:bodyPr/>
                    <a:lstStyle/>
                    <a:p>
                      <a:r>
                        <a:rPr lang="en-US" dirty="0"/>
                        <a:t>Scribe/Timekeeper</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dirty="0"/>
                        <a:t>Documents all updates to be made to the process maps, take notes, and record attendance</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546485"/>
                  </a:ext>
                </a:extLst>
              </a:tr>
              <a:tr h="370840">
                <a:tc>
                  <a:txBody>
                    <a:bodyPr/>
                    <a:lstStyle/>
                    <a:p>
                      <a:r>
                        <a:rPr lang="en-US" dirty="0"/>
                        <a:t>Process Owner</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dirty="0"/>
                        <a:t>Owns the business process and will confirm final decisions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436857"/>
                  </a:ext>
                </a:extLst>
              </a:tr>
              <a:tr h="370840">
                <a:tc>
                  <a:txBody>
                    <a:bodyPr/>
                    <a:lstStyle/>
                    <a:p>
                      <a:r>
                        <a:rPr lang="en-US" dirty="0"/>
                        <a:t>Subject Matter Expert (SME)</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dirty="0"/>
                        <a:t>Provides feedback and insight into the business process(es)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68525178"/>
                  </a:ext>
                </a:extLst>
              </a:tr>
              <a:tr h="370840">
                <a:tc>
                  <a:txBody>
                    <a:bodyPr/>
                    <a:lstStyle/>
                    <a:p>
                      <a:r>
                        <a:rPr lang="en-US" dirty="0"/>
                        <a:t>Organizational Change Management (OCM)</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dirty="0"/>
                        <a:t>Document change impacts and training requirements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8269648"/>
                  </a:ext>
                </a:extLst>
              </a:tr>
              <a:tr h="370840">
                <a:tc>
                  <a:txBody>
                    <a:bodyPr/>
                    <a:lstStyle/>
                    <a:p>
                      <a:r>
                        <a:rPr lang="en-US" dirty="0"/>
                        <a:t>Security</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dirty="0"/>
                        <a:t>Capturing security and separation of duty requirements </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62837339"/>
                  </a:ext>
                </a:extLst>
              </a:tr>
              <a:tr h="370840">
                <a:tc>
                  <a:txBody>
                    <a:bodyPr/>
                    <a:lstStyle/>
                    <a:p>
                      <a:r>
                        <a:rPr lang="en-US" dirty="0"/>
                        <a:t>Technical</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dirty="0"/>
                        <a:t>Capturing FRICE-W and any other technical requirements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33284856"/>
                  </a:ext>
                </a:extLst>
              </a:tr>
            </a:tbl>
          </a:graphicData>
        </a:graphic>
      </p:graphicFrame>
      <p:sp>
        <p:nvSpPr>
          <p:cNvPr id="7" name="Slide Number Placeholder 6">
            <a:extLst>
              <a:ext uri="{FF2B5EF4-FFF2-40B4-BE49-F238E27FC236}">
                <a16:creationId xmlns:a16="http://schemas.microsoft.com/office/drawing/2014/main" id="{180DED9F-A837-4A76-B338-E09C8E7FDFD7}"/>
              </a:ext>
            </a:extLst>
          </p:cNvPr>
          <p:cNvSpPr>
            <a:spLocks noGrp="1"/>
          </p:cNvSpPr>
          <p:nvPr>
            <p:ph type="sldNum" sz="quarter" idx="12"/>
          </p:nvPr>
        </p:nvSpPr>
        <p:spPr>
          <a:xfrm>
            <a:off x="11159322" y="6422071"/>
            <a:ext cx="418322" cy="401638"/>
          </a:xfrm>
        </p:spPr>
        <p:txBody>
          <a:bodyPr/>
          <a:lstStyle/>
          <a:p>
            <a:fld id="{DE393ED9-3FAE-4C9F-B5CF-D8F31E5991EB}" type="slidenum">
              <a:rPr lang="en-US" smtClean="0"/>
              <a:pPr/>
              <a:t>3</a:t>
            </a:fld>
            <a:endParaRPr lang="en-US" dirty="0"/>
          </a:p>
        </p:txBody>
      </p:sp>
      <p:sp>
        <p:nvSpPr>
          <p:cNvPr id="53" name="Title 3">
            <a:extLst>
              <a:ext uri="{FF2B5EF4-FFF2-40B4-BE49-F238E27FC236}">
                <a16:creationId xmlns:a16="http://schemas.microsoft.com/office/drawing/2014/main" id="{73E3DD11-A1C9-4E66-850B-6BEC006C39EB}"/>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Workshop Roles</a:t>
            </a:r>
          </a:p>
        </p:txBody>
      </p:sp>
    </p:spTree>
    <p:extLst>
      <p:ext uri="{BB962C8B-B14F-4D97-AF65-F5344CB8AC3E}">
        <p14:creationId xmlns:p14="http://schemas.microsoft.com/office/powerpoint/2010/main" val="1009973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47197"/>
          </a:xfrm>
        </p:spPr>
        <p:txBody>
          <a:bodyPr>
            <a:normAutofit/>
          </a:bodyPr>
          <a:lstStyle/>
          <a:p>
            <a:r>
              <a:rPr lang="en-US" dirty="0"/>
              <a:t>PY-010-090 Produce and Distribute Pay</a:t>
            </a:r>
            <a:endParaRPr lang="en-US" sz="26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2612ECE-009A-4216-A0DB-3DA9F29CFE71}"/>
              </a:ext>
            </a:extLst>
          </p:cNvPr>
          <p:cNvPicPr>
            <a:picLocks noChangeAspect="1"/>
          </p:cNvPicPr>
          <p:nvPr/>
        </p:nvPicPr>
        <p:blipFill rotWithShape="1">
          <a:blip r:embed="rId3">
            <a:extLst>
              <a:ext uri="{28A0092B-C50C-407E-A947-70E740481C1C}">
                <a14:useLocalDpi xmlns:a14="http://schemas.microsoft.com/office/drawing/2010/main" val="0"/>
              </a:ext>
            </a:extLst>
          </a:blip>
          <a:srcRect l="1080" t="26336" r="5741"/>
          <a:stretch/>
        </p:blipFill>
        <p:spPr>
          <a:xfrm>
            <a:off x="0" y="1352321"/>
            <a:ext cx="12179975" cy="4153358"/>
          </a:xfrm>
          <a:prstGeom prst="rect">
            <a:avLst/>
          </a:prstGeom>
        </p:spPr>
      </p:pic>
      <p:sp>
        <p:nvSpPr>
          <p:cNvPr id="7" name="TextBox 6">
            <a:extLst>
              <a:ext uri="{FF2B5EF4-FFF2-40B4-BE49-F238E27FC236}">
                <a16:creationId xmlns:a16="http://schemas.microsoft.com/office/drawing/2014/main" id="{38740261-4138-448C-BCC7-F11B4C1D8BF4}"/>
              </a:ext>
            </a:extLst>
          </p:cNvPr>
          <p:cNvSpPr txBox="1"/>
          <p:nvPr/>
        </p:nvSpPr>
        <p:spPr>
          <a:xfrm>
            <a:off x="8530904" y="379083"/>
            <a:ext cx="2902591" cy="461665"/>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Create payments, print warrants, and transmit ACH file to the bank.</a:t>
            </a:r>
            <a:endParaRPr lang="en-US" sz="1200" dirty="0"/>
          </a:p>
        </p:txBody>
      </p:sp>
    </p:spTree>
    <p:extLst>
      <p:ext uri="{BB962C8B-B14F-4D97-AF65-F5344CB8AC3E}">
        <p14:creationId xmlns:p14="http://schemas.microsoft.com/office/powerpoint/2010/main" val="1392118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47197"/>
          </a:xfrm>
        </p:spPr>
        <p:txBody>
          <a:bodyPr>
            <a:normAutofit/>
          </a:bodyPr>
          <a:lstStyle/>
          <a:p>
            <a:r>
              <a:rPr lang="en-US" dirty="0"/>
              <a:t>PY-010-100 Close Payroll Post to AP &amp; GL</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B248319-53D2-4EDF-AE9F-EBA42BDABEED}"/>
              </a:ext>
            </a:extLst>
          </p:cNvPr>
          <p:cNvPicPr>
            <a:picLocks noChangeAspect="1"/>
          </p:cNvPicPr>
          <p:nvPr/>
        </p:nvPicPr>
        <p:blipFill rotWithShape="1">
          <a:blip r:embed="rId3">
            <a:extLst>
              <a:ext uri="{28A0092B-C50C-407E-A947-70E740481C1C}">
                <a14:useLocalDpi xmlns:a14="http://schemas.microsoft.com/office/drawing/2010/main" val="0"/>
              </a:ext>
            </a:extLst>
          </a:blip>
          <a:srcRect l="807" t="30139" r="10728"/>
          <a:stretch/>
        </p:blipFill>
        <p:spPr>
          <a:xfrm>
            <a:off x="0" y="1385371"/>
            <a:ext cx="12177673" cy="4087257"/>
          </a:xfrm>
          <a:prstGeom prst="rect">
            <a:avLst/>
          </a:prstGeom>
        </p:spPr>
      </p:pic>
      <p:sp>
        <p:nvSpPr>
          <p:cNvPr id="5" name="TextBox 4">
            <a:extLst>
              <a:ext uri="{FF2B5EF4-FFF2-40B4-BE49-F238E27FC236}">
                <a16:creationId xmlns:a16="http://schemas.microsoft.com/office/drawing/2014/main" id="{F47ED742-E5A6-425E-B865-060B8F2F07AB}"/>
              </a:ext>
            </a:extLst>
          </p:cNvPr>
          <p:cNvSpPr txBox="1"/>
          <p:nvPr/>
        </p:nvSpPr>
        <p:spPr>
          <a:xfrm>
            <a:off x="8388992" y="181944"/>
            <a:ext cx="3044504"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Post all payroll related cost allocations to the appropriate GL accounts and complete post-payroll activities.</a:t>
            </a:r>
            <a:endParaRPr lang="en-US" sz="1200" dirty="0"/>
          </a:p>
        </p:txBody>
      </p:sp>
    </p:spTree>
    <p:extLst>
      <p:ext uri="{BB962C8B-B14F-4D97-AF65-F5344CB8AC3E}">
        <p14:creationId xmlns:p14="http://schemas.microsoft.com/office/powerpoint/2010/main" val="235449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52541"/>
          </a:xfrm>
        </p:spPr>
        <p:txBody>
          <a:bodyPr>
            <a:normAutofit/>
          </a:bodyPr>
          <a:lstStyle/>
          <a:p>
            <a:r>
              <a:rPr lang="en-US" dirty="0"/>
              <a:t>PY-010-110 Reconcile Payroll Close</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5A14CBD-08C1-477E-8C2D-631ED3E3AAB5}"/>
              </a:ext>
            </a:extLst>
          </p:cNvPr>
          <p:cNvPicPr>
            <a:picLocks noChangeAspect="1"/>
          </p:cNvPicPr>
          <p:nvPr/>
        </p:nvPicPr>
        <p:blipFill rotWithShape="1">
          <a:blip r:embed="rId3">
            <a:extLst>
              <a:ext uri="{28A0092B-C50C-407E-A947-70E740481C1C}">
                <a14:useLocalDpi xmlns:a14="http://schemas.microsoft.com/office/drawing/2010/main" val="0"/>
              </a:ext>
            </a:extLst>
          </a:blip>
          <a:srcRect l="890" t="34285" r="8048"/>
          <a:stretch/>
        </p:blipFill>
        <p:spPr>
          <a:xfrm>
            <a:off x="0" y="1288860"/>
            <a:ext cx="12192000" cy="4280279"/>
          </a:xfrm>
          <a:prstGeom prst="rect">
            <a:avLst/>
          </a:prstGeom>
        </p:spPr>
      </p:pic>
      <p:sp>
        <p:nvSpPr>
          <p:cNvPr id="5" name="TextBox 4">
            <a:extLst>
              <a:ext uri="{FF2B5EF4-FFF2-40B4-BE49-F238E27FC236}">
                <a16:creationId xmlns:a16="http://schemas.microsoft.com/office/drawing/2014/main" id="{E811BD2B-3F7D-4381-BACD-3A58CEDB6F8A}"/>
              </a:ext>
            </a:extLst>
          </p:cNvPr>
          <p:cNvSpPr txBox="1"/>
          <p:nvPr/>
        </p:nvSpPr>
        <p:spPr>
          <a:xfrm>
            <a:off x="8032458" y="381755"/>
            <a:ext cx="3321342" cy="461665"/>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dirty="0"/>
              <a:t>Complete payroll reconciliation and any quarter/year end activities.</a:t>
            </a:r>
          </a:p>
        </p:txBody>
      </p:sp>
    </p:spTree>
    <p:extLst>
      <p:ext uri="{BB962C8B-B14F-4D97-AF65-F5344CB8AC3E}">
        <p14:creationId xmlns:p14="http://schemas.microsoft.com/office/powerpoint/2010/main" val="224157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47198"/>
          </a:xfrm>
        </p:spPr>
        <p:txBody>
          <a:bodyPr>
            <a:normAutofit/>
          </a:bodyPr>
          <a:lstStyle/>
          <a:p>
            <a:r>
              <a:rPr lang="en-US" dirty="0"/>
              <a:t>PY-010-120 Prepare Tax Filing Information</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31073B1-F165-4B96-952B-B9A326A90A68}"/>
              </a:ext>
            </a:extLst>
          </p:cNvPr>
          <p:cNvPicPr>
            <a:picLocks noChangeAspect="1"/>
          </p:cNvPicPr>
          <p:nvPr/>
        </p:nvPicPr>
        <p:blipFill rotWithShape="1">
          <a:blip r:embed="rId3">
            <a:extLst>
              <a:ext uri="{28A0092B-C50C-407E-A947-70E740481C1C}">
                <a14:useLocalDpi xmlns:a14="http://schemas.microsoft.com/office/drawing/2010/main" val="0"/>
              </a:ext>
            </a:extLst>
          </a:blip>
          <a:srcRect l="885" t="30330" r="41026"/>
          <a:stretch/>
        </p:blipFill>
        <p:spPr>
          <a:xfrm>
            <a:off x="1482418" y="865271"/>
            <a:ext cx="8752379" cy="5447394"/>
          </a:xfrm>
          <a:prstGeom prst="rect">
            <a:avLst/>
          </a:prstGeom>
        </p:spPr>
      </p:pic>
      <p:sp>
        <p:nvSpPr>
          <p:cNvPr id="5" name="TextBox 4">
            <a:extLst>
              <a:ext uri="{FF2B5EF4-FFF2-40B4-BE49-F238E27FC236}">
                <a16:creationId xmlns:a16="http://schemas.microsoft.com/office/drawing/2014/main" id="{DDD0478E-EA77-43AF-8072-39F50DF28564}"/>
              </a:ext>
            </a:extLst>
          </p:cNvPr>
          <p:cNvSpPr txBox="1"/>
          <p:nvPr/>
        </p:nvSpPr>
        <p:spPr>
          <a:xfrm>
            <a:off x="8309296" y="865271"/>
            <a:ext cx="3044504" cy="1200329"/>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The process by which the Payroll Specialist prepares tax information for the amounts withheld for the tax period. After the applicable tax information is extracted, this process then flows to AP for processing.</a:t>
            </a:r>
            <a:endParaRPr lang="en-US" sz="1200" dirty="0"/>
          </a:p>
        </p:txBody>
      </p:sp>
    </p:spTree>
    <p:extLst>
      <p:ext uri="{BB962C8B-B14F-4D97-AF65-F5344CB8AC3E}">
        <p14:creationId xmlns:p14="http://schemas.microsoft.com/office/powerpoint/2010/main" val="2351706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55587"/>
          </a:xfrm>
        </p:spPr>
        <p:txBody>
          <a:bodyPr>
            <a:normAutofit/>
          </a:bodyPr>
          <a:lstStyle/>
          <a:p>
            <a:r>
              <a:rPr lang="en-US" dirty="0"/>
              <a:t>PY-010-130 Tax Administration &amp; Reporting</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A06C80A-7049-4369-A319-496DC6FC7C6E}"/>
              </a:ext>
            </a:extLst>
          </p:cNvPr>
          <p:cNvPicPr>
            <a:picLocks noChangeAspect="1"/>
          </p:cNvPicPr>
          <p:nvPr/>
        </p:nvPicPr>
        <p:blipFill rotWithShape="1">
          <a:blip r:embed="rId3">
            <a:extLst>
              <a:ext uri="{28A0092B-C50C-407E-A947-70E740481C1C}">
                <a14:useLocalDpi xmlns:a14="http://schemas.microsoft.com/office/drawing/2010/main" val="0"/>
              </a:ext>
            </a:extLst>
          </a:blip>
          <a:srcRect l="813" t="22596" r="783"/>
          <a:stretch/>
        </p:blipFill>
        <p:spPr>
          <a:xfrm>
            <a:off x="0" y="1415870"/>
            <a:ext cx="12198870" cy="4026260"/>
          </a:xfrm>
          <a:prstGeom prst="rect">
            <a:avLst/>
          </a:prstGeom>
        </p:spPr>
      </p:pic>
      <p:sp>
        <p:nvSpPr>
          <p:cNvPr id="5" name="TextBox 4">
            <a:extLst>
              <a:ext uri="{FF2B5EF4-FFF2-40B4-BE49-F238E27FC236}">
                <a16:creationId xmlns:a16="http://schemas.microsoft.com/office/drawing/2014/main" id="{B41DF130-B775-4CB4-BEE4-EE5C27DA82F2}"/>
              </a:ext>
            </a:extLst>
          </p:cNvPr>
          <p:cNvSpPr txBox="1"/>
          <p:nvPr/>
        </p:nvSpPr>
        <p:spPr>
          <a:xfrm>
            <a:off x="8508238" y="171120"/>
            <a:ext cx="3044504"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Generate and balance quarterly tax filings.  At year end, generate and balance W-2s and 1099s.</a:t>
            </a:r>
            <a:endParaRPr lang="en-US" sz="1200" dirty="0"/>
          </a:p>
        </p:txBody>
      </p:sp>
    </p:spTree>
    <p:extLst>
      <p:ext uri="{BB962C8B-B14F-4D97-AF65-F5344CB8AC3E}">
        <p14:creationId xmlns:p14="http://schemas.microsoft.com/office/powerpoint/2010/main" val="506349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0"/>
            <a:ext cx="10515600" cy="1355585"/>
          </a:xfrm>
        </p:spPr>
        <p:txBody>
          <a:bodyPr>
            <a:normAutofit/>
          </a:bodyPr>
          <a:lstStyle/>
          <a:p>
            <a:r>
              <a:rPr lang="en-US" dirty="0"/>
              <a:t>PY-010-140 Review Non-Tax Remittances for AP Processing</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2110A8F-EE27-4CF5-B461-AD040C316DEE}"/>
              </a:ext>
            </a:extLst>
          </p:cNvPr>
          <p:cNvPicPr>
            <a:picLocks noChangeAspect="1"/>
          </p:cNvPicPr>
          <p:nvPr/>
        </p:nvPicPr>
        <p:blipFill rotWithShape="1">
          <a:blip r:embed="rId3">
            <a:extLst>
              <a:ext uri="{28A0092B-C50C-407E-A947-70E740481C1C}">
                <a14:useLocalDpi xmlns:a14="http://schemas.microsoft.com/office/drawing/2010/main" val="0"/>
              </a:ext>
            </a:extLst>
          </a:blip>
          <a:srcRect l="822" t="58471" r="54866"/>
          <a:stretch/>
        </p:blipFill>
        <p:spPr>
          <a:xfrm>
            <a:off x="612" y="2129009"/>
            <a:ext cx="12191388" cy="2599981"/>
          </a:xfrm>
          <a:prstGeom prst="rect">
            <a:avLst/>
          </a:prstGeom>
        </p:spPr>
      </p:pic>
      <p:sp>
        <p:nvSpPr>
          <p:cNvPr id="5" name="TextBox 4">
            <a:extLst>
              <a:ext uri="{FF2B5EF4-FFF2-40B4-BE49-F238E27FC236}">
                <a16:creationId xmlns:a16="http://schemas.microsoft.com/office/drawing/2014/main" id="{BE707DB7-D843-4B7B-8F0B-6646AAA6B1C3}"/>
              </a:ext>
            </a:extLst>
          </p:cNvPr>
          <p:cNvSpPr txBox="1"/>
          <p:nvPr/>
        </p:nvSpPr>
        <p:spPr>
          <a:xfrm>
            <a:off x="7365535" y="852132"/>
            <a:ext cx="3988266"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Generate and review reports containing garnishments and other third-party remittance files that were transmitted to Accounts Payable for processing.</a:t>
            </a:r>
            <a:endParaRPr lang="en-US" sz="1200" dirty="0"/>
          </a:p>
        </p:txBody>
      </p:sp>
    </p:spTree>
    <p:extLst>
      <p:ext uri="{BB962C8B-B14F-4D97-AF65-F5344CB8AC3E}">
        <p14:creationId xmlns:p14="http://schemas.microsoft.com/office/powerpoint/2010/main" val="41873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1"/>
            <a:ext cx="10515600" cy="1347197"/>
          </a:xfrm>
        </p:spPr>
        <p:txBody>
          <a:bodyPr>
            <a:normAutofit/>
          </a:bodyPr>
          <a:lstStyle/>
          <a:p>
            <a:r>
              <a:rPr lang="en-US" dirty="0"/>
              <a:t>PY-010-160 Maintain Wage Garnishments</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78642B3-2E8B-4820-BC59-E591428E0293}"/>
              </a:ext>
            </a:extLst>
          </p:cNvPr>
          <p:cNvPicPr>
            <a:picLocks noChangeAspect="1"/>
          </p:cNvPicPr>
          <p:nvPr/>
        </p:nvPicPr>
        <p:blipFill rotWithShape="1">
          <a:blip r:embed="rId3">
            <a:extLst>
              <a:ext uri="{28A0092B-C50C-407E-A947-70E740481C1C}">
                <a14:useLocalDpi xmlns:a14="http://schemas.microsoft.com/office/drawing/2010/main" val="0"/>
              </a:ext>
            </a:extLst>
          </a:blip>
          <a:srcRect t="14722" r="-227"/>
          <a:stretch/>
        </p:blipFill>
        <p:spPr>
          <a:xfrm>
            <a:off x="2470414" y="866775"/>
            <a:ext cx="7046448" cy="5420358"/>
          </a:xfrm>
          <a:prstGeom prst="rect">
            <a:avLst/>
          </a:prstGeom>
        </p:spPr>
      </p:pic>
      <p:sp>
        <p:nvSpPr>
          <p:cNvPr id="6" name="TextBox 5">
            <a:extLst>
              <a:ext uri="{FF2B5EF4-FFF2-40B4-BE49-F238E27FC236}">
                <a16:creationId xmlns:a16="http://schemas.microsoft.com/office/drawing/2014/main" id="{F17CFD1A-8D5A-4941-8546-E949713AA418}"/>
              </a:ext>
            </a:extLst>
          </p:cNvPr>
          <p:cNvSpPr txBox="1"/>
          <p:nvPr/>
        </p:nvSpPr>
        <p:spPr>
          <a:xfrm>
            <a:off x="7578459" y="220444"/>
            <a:ext cx="4012733" cy="646331"/>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Manage the receipt, coordination, and processing of legally required employee deductions including, but not limited to, levies, child support, and tax payments.</a:t>
            </a:r>
            <a:endParaRPr lang="en-US" sz="1200" dirty="0"/>
          </a:p>
        </p:txBody>
      </p:sp>
    </p:spTree>
    <p:extLst>
      <p:ext uri="{BB962C8B-B14F-4D97-AF65-F5344CB8AC3E}">
        <p14:creationId xmlns:p14="http://schemas.microsoft.com/office/powerpoint/2010/main" val="1622238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D3964-C342-40B0-87A6-B6819C0686D0}"/>
              </a:ext>
            </a:extLst>
          </p:cNvPr>
          <p:cNvSpPr>
            <a:spLocks noGrp="1"/>
          </p:cNvSpPr>
          <p:nvPr>
            <p:ph type="title"/>
          </p:nvPr>
        </p:nvSpPr>
        <p:spPr>
          <a:xfrm>
            <a:off x="600808" y="-63682"/>
            <a:ext cx="10515600" cy="1347197"/>
          </a:xfrm>
        </p:spPr>
        <p:txBody>
          <a:bodyPr>
            <a:normAutofit/>
          </a:bodyPr>
          <a:lstStyle/>
          <a:p>
            <a:r>
              <a:rPr lang="en-US" dirty="0"/>
              <a:t>PY-010-170 Employment Verification</a:t>
            </a:r>
            <a:endParaRPr lang="en-US" sz="1100" dirty="0"/>
          </a:p>
        </p:txBody>
      </p:sp>
      <p:sp>
        <p:nvSpPr>
          <p:cNvPr id="18" name="Slide Number Placeholder 3">
            <a:extLst>
              <a:ext uri="{FF2B5EF4-FFF2-40B4-BE49-F238E27FC236}">
                <a16:creationId xmlns:a16="http://schemas.microsoft.com/office/drawing/2014/main" id="{EA80D9B1-EC43-41D6-B491-62A554B9BA9D}"/>
              </a:ext>
            </a:extLst>
          </p:cNvPr>
          <p:cNvSpPr>
            <a:spLocks noGrp="1"/>
          </p:cNvSpPr>
          <p:nvPr>
            <p:ph type="sldNum" sz="quarter" idx="12"/>
          </p:nvPr>
        </p:nvSpPr>
        <p:spPr>
          <a:xfrm>
            <a:off x="8610600" y="64546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9E4A3DA-33D4-422F-8A33-9658D9552A6D}"/>
              </a:ext>
            </a:extLst>
          </p:cNvPr>
          <p:cNvPicPr/>
          <p:nvPr/>
        </p:nvPicPr>
        <p:blipFill rotWithShape="1">
          <a:blip r:embed="rId3">
            <a:extLst>
              <a:ext uri="{28A0092B-C50C-407E-A947-70E740481C1C}">
                <a14:useLocalDpi xmlns:a14="http://schemas.microsoft.com/office/drawing/2010/main" val="0"/>
              </a:ext>
            </a:extLst>
          </a:blip>
          <a:srcRect t="12141"/>
          <a:stretch/>
        </p:blipFill>
        <p:spPr bwMode="auto">
          <a:xfrm>
            <a:off x="2009140" y="968246"/>
            <a:ext cx="8173720" cy="523875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1B78539-4DD6-4C6A-B3B4-60594C047125}"/>
              </a:ext>
            </a:extLst>
          </p:cNvPr>
          <p:cNvSpPr txBox="1"/>
          <p:nvPr/>
        </p:nvSpPr>
        <p:spPr>
          <a:xfrm>
            <a:off x="8338657" y="382744"/>
            <a:ext cx="3015143" cy="461665"/>
          </a:xfrm>
          <a:prstGeom prst="rect">
            <a:avLst/>
          </a:prstGeom>
          <a:noFill/>
        </p:spPr>
        <p:txBody>
          <a:bodyPr wrap="square" rtlCol="0">
            <a:spAutoFit/>
          </a:bodyPr>
          <a:lstStyle/>
          <a:p>
            <a:r>
              <a:rPr lang="en-US" sz="1200" b="1" dirty="0">
                <a:solidFill>
                  <a:schemeClr val="tx1"/>
                </a:solidFill>
              </a:rPr>
              <a:t>Process Definition</a:t>
            </a:r>
            <a:r>
              <a:rPr lang="en-US" sz="1200" dirty="0">
                <a:solidFill>
                  <a:schemeClr val="tx1"/>
                </a:solidFill>
              </a:rPr>
              <a:t>:  </a:t>
            </a:r>
            <a:r>
              <a:rPr lang="en-US" sz="1200" kern="1200" dirty="0">
                <a:solidFill>
                  <a:schemeClr val="tx1"/>
                </a:solidFill>
                <a:ea typeface="+mn-ea"/>
              </a:rPr>
              <a:t>Resolution of requests to verify employment details and or history.</a:t>
            </a:r>
            <a:endParaRPr lang="en-US" sz="1200" dirty="0"/>
          </a:p>
        </p:txBody>
      </p:sp>
    </p:spTree>
    <p:extLst>
      <p:ext uri="{BB962C8B-B14F-4D97-AF65-F5344CB8AC3E}">
        <p14:creationId xmlns:p14="http://schemas.microsoft.com/office/powerpoint/2010/main" val="2426723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6AB5-1020-4409-BA5F-F866F8BA5737}"/>
              </a:ext>
            </a:extLst>
          </p:cNvPr>
          <p:cNvSpPr>
            <a:spLocks noGrp="1"/>
          </p:cNvSpPr>
          <p:nvPr>
            <p:ph type="title"/>
          </p:nvPr>
        </p:nvSpPr>
        <p:spPr>
          <a:xfrm>
            <a:off x="619252" y="391419"/>
            <a:ext cx="10515600" cy="448360"/>
          </a:xfrm>
        </p:spPr>
        <p:txBody>
          <a:bodyPr>
            <a:noAutofit/>
          </a:bodyPr>
          <a:lstStyle/>
          <a:p>
            <a:r>
              <a:rPr lang="en-US" dirty="0"/>
              <a:t>Recap</a:t>
            </a:r>
          </a:p>
        </p:txBody>
      </p:sp>
      <p:grpSp>
        <p:nvGrpSpPr>
          <p:cNvPr id="4" name="Group 3">
            <a:extLst>
              <a:ext uri="{FF2B5EF4-FFF2-40B4-BE49-F238E27FC236}">
                <a16:creationId xmlns:a16="http://schemas.microsoft.com/office/drawing/2014/main" id="{F2D9926C-07F2-4935-8E9B-D3BA90466B06}"/>
              </a:ext>
            </a:extLst>
          </p:cNvPr>
          <p:cNvGrpSpPr/>
          <p:nvPr/>
        </p:nvGrpSpPr>
        <p:grpSpPr>
          <a:xfrm>
            <a:off x="3000582" y="861323"/>
            <a:ext cx="6190837" cy="6039009"/>
            <a:chOff x="2652050" y="733727"/>
            <a:chExt cx="6190837" cy="6039009"/>
          </a:xfrm>
        </p:grpSpPr>
        <p:graphicFrame>
          <p:nvGraphicFramePr>
            <p:cNvPr id="59" name="Chart Placeholder 19">
              <a:extLst>
                <a:ext uri="{FF2B5EF4-FFF2-40B4-BE49-F238E27FC236}">
                  <a16:creationId xmlns:a16="http://schemas.microsoft.com/office/drawing/2014/main" id="{03850AE6-B457-4C96-B4EE-A7E1D8158F1C}"/>
                </a:ext>
              </a:extLst>
            </p:cNvPr>
            <p:cNvGraphicFramePr>
              <a:graphicFrameLocks/>
            </p:cNvGraphicFramePr>
            <p:nvPr>
              <p:extLst>
                <p:ext uri="{D42A27DB-BD31-4B8C-83A1-F6EECF244321}">
                  <p14:modId xmlns:p14="http://schemas.microsoft.com/office/powerpoint/2010/main" val="3581764617"/>
                </p:ext>
              </p:extLst>
            </p:nvPr>
          </p:nvGraphicFramePr>
          <p:xfrm>
            <a:off x="2652050" y="733727"/>
            <a:ext cx="6190837" cy="6039009"/>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26DCDE20-5B9C-46C0-94FD-EC56D418FCC3}"/>
                </a:ext>
              </a:extLst>
            </p:cNvPr>
            <p:cNvGrpSpPr/>
            <p:nvPr/>
          </p:nvGrpSpPr>
          <p:grpSpPr>
            <a:xfrm>
              <a:off x="3910024" y="1889977"/>
              <a:ext cx="3674887" cy="3338682"/>
              <a:chOff x="3910024" y="1889977"/>
              <a:chExt cx="3674887" cy="3338682"/>
            </a:xfrm>
          </p:grpSpPr>
          <p:sp>
            <p:nvSpPr>
              <p:cNvPr id="60" name="Oval 59">
                <a:extLst>
                  <a:ext uri="{FF2B5EF4-FFF2-40B4-BE49-F238E27FC236}">
                    <a16:creationId xmlns:a16="http://schemas.microsoft.com/office/drawing/2014/main" id="{E43733F7-B1BB-43B9-A849-81E54B000055}"/>
                  </a:ext>
                </a:extLst>
              </p:cNvPr>
              <p:cNvSpPr/>
              <p:nvPr/>
            </p:nvSpPr>
            <p:spPr bwMode="gray">
              <a:xfrm>
                <a:off x="4753779" y="2559525"/>
                <a:ext cx="1987377" cy="1921620"/>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ea typeface="+mn-ea"/>
                  <a:cs typeface="+mn-cs"/>
                </a:endParaRPr>
              </a:p>
            </p:txBody>
          </p:sp>
          <p:grpSp>
            <p:nvGrpSpPr>
              <p:cNvPr id="61" name="Group 60">
                <a:extLst>
                  <a:ext uri="{FF2B5EF4-FFF2-40B4-BE49-F238E27FC236}">
                    <a16:creationId xmlns:a16="http://schemas.microsoft.com/office/drawing/2014/main" id="{EA889E8B-42BD-4FA0-9127-CC153E11CC91}"/>
                  </a:ext>
                </a:extLst>
              </p:cNvPr>
              <p:cNvGrpSpPr>
                <a:grpSpLocks noChangeAspect="1"/>
              </p:cNvGrpSpPr>
              <p:nvPr/>
            </p:nvGrpSpPr>
            <p:grpSpPr>
              <a:xfrm>
                <a:off x="6471205" y="1889977"/>
                <a:ext cx="496844" cy="480405"/>
                <a:chOff x="1430338" y="5858510"/>
                <a:chExt cx="522288" cy="522288"/>
              </a:xfrm>
              <a:solidFill>
                <a:schemeClr val="tx1"/>
              </a:solidFill>
            </p:grpSpPr>
            <p:sp>
              <p:nvSpPr>
                <p:cNvPr id="62" name="Freeform 91">
                  <a:extLst>
                    <a:ext uri="{FF2B5EF4-FFF2-40B4-BE49-F238E27FC236}">
                      <a16:creationId xmlns:a16="http://schemas.microsoft.com/office/drawing/2014/main" id="{D737BF4F-D6BF-48C1-9E51-C284F27A5906}"/>
                    </a:ext>
                  </a:extLst>
                </p:cNvPr>
                <p:cNvSpPr>
                  <a:spLocks noEditPoints="1"/>
                </p:cNvSpPr>
                <p:nvPr/>
              </p:nvSpPr>
              <p:spPr bwMode="auto">
                <a:xfrm>
                  <a:off x="1430338" y="5858510"/>
                  <a:ext cx="522288" cy="522288"/>
                </a:xfrm>
                <a:custGeom>
                  <a:avLst/>
                  <a:gdLst>
                    <a:gd name="T0" fmla="*/ 312 w 657"/>
                    <a:gd name="T1" fmla="*/ 657 h 657"/>
                    <a:gd name="T2" fmla="*/ 262 w 657"/>
                    <a:gd name="T3" fmla="*/ 651 h 657"/>
                    <a:gd name="T4" fmla="*/ 200 w 657"/>
                    <a:gd name="T5" fmla="*/ 632 h 657"/>
                    <a:gd name="T6" fmla="*/ 119 w 657"/>
                    <a:gd name="T7" fmla="*/ 582 h 657"/>
                    <a:gd name="T8" fmla="*/ 56 w 657"/>
                    <a:gd name="T9" fmla="*/ 512 h 657"/>
                    <a:gd name="T10" fmla="*/ 15 w 657"/>
                    <a:gd name="T11" fmla="*/ 426 h 657"/>
                    <a:gd name="T12" fmla="*/ 4 w 657"/>
                    <a:gd name="T13" fmla="*/ 379 h 657"/>
                    <a:gd name="T14" fmla="*/ 0 w 657"/>
                    <a:gd name="T15" fmla="*/ 329 h 657"/>
                    <a:gd name="T16" fmla="*/ 1 w 657"/>
                    <a:gd name="T17" fmla="*/ 296 h 657"/>
                    <a:gd name="T18" fmla="*/ 9 w 657"/>
                    <a:gd name="T19" fmla="*/ 247 h 657"/>
                    <a:gd name="T20" fmla="*/ 39 w 657"/>
                    <a:gd name="T21" fmla="*/ 172 h 657"/>
                    <a:gd name="T22" fmla="*/ 95 w 657"/>
                    <a:gd name="T23" fmla="*/ 97 h 657"/>
                    <a:gd name="T24" fmla="*/ 172 w 657"/>
                    <a:gd name="T25" fmla="*/ 39 h 657"/>
                    <a:gd name="T26" fmla="*/ 246 w 657"/>
                    <a:gd name="T27" fmla="*/ 11 h 657"/>
                    <a:gd name="T28" fmla="*/ 294 w 657"/>
                    <a:gd name="T29" fmla="*/ 1 h 657"/>
                    <a:gd name="T30" fmla="*/ 328 w 657"/>
                    <a:gd name="T31" fmla="*/ 0 h 657"/>
                    <a:gd name="T32" fmla="*/ 379 w 657"/>
                    <a:gd name="T33" fmla="*/ 4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2 h 657"/>
                    <a:gd name="T56" fmla="*/ 426 w 657"/>
                    <a:gd name="T57" fmla="*/ 643 h 657"/>
                    <a:gd name="T58" fmla="*/ 379 w 657"/>
                    <a:gd name="T59" fmla="*/ 655 h 657"/>
                    <a:gd name="T60" fmla="*/ 328 w 657"/>
                    <a:gd name="T61" fmla="*/ 657 h 657"/>
                    <a:gd name="T62" fmla="*/ 328 w 657"/>
                    <a:gd name="T63" fmla="*/ 38 h 657"/>
                    <a:gd name="T64" fmla="*/ 242 w 657"/>
                    <a:gd name="T65" fmla="*/ 51 h 657"/>
                    <a:gd name="T66" fmla="*/ 165 w 657"/>
                    <a:gd name="T67" fmla="*/ 87 h 657"/>
                    <a:gd name="T68" fmla="*/ 103 w 657"/>
                    <a:gd name="T69" fmla="*/ 144 h 657"/>
                    <a:gd name="T70" fmla="*/ 60 w 657"/>
                    <a:gd name="T71" fmla="*/ 215 h 657"/>
                    <a:gd name="T72" fmla="*/ 39 w 657"/>
                    <a:gd name="T73" fmla="*/ 300 h 657"/>
                    <a:gd name="T74" fmla="*/ 39 w 657"/>
                    <a:gd name="T75" fmla="*/ 359 h 657"/>
                    <a:gd name="T76" fmla="*/ 60 w 657"/>
                    <a:gd name="T77" fmla="*/ 442 h 657"/>
                    <a:gd name="T78" fmla="*/ 103 w 657"/>
                    <a:gd name="T79" fmla="*/ 513 h 657"/>
                    <a:gd name="T80" fmla="*/ 165 w 657"/>
                    <a:gd name="T81" fmla="*/ 570 h 657"/>
                    <a:gd name="T82" fmla="*/ 242 w 657"/>
                    <a:gd name="T83" fmla="*/ 608 h 657"/>
                    <a:gd name="T84" fmla="*/ 328 w 657"/>
                    <a:gd name="T85" fmla="*/ 620 h 657"/>
                    <a:gd name="T86" fmla="*/ 387 w 657"/>
                    <a:gd name="T87" fmla="*/ 614 h 657"/>
                    <a:gd name="T88" fmla="*/ 467 w 657"/>
                    <a:gd name="T89" fmla="*/ 585 h 657"/>
                    <a:gd name="T90" fmla="*/ 535 w 657"/>
                    <a:gd name="T91" fmla="*/ 535 h 657"/>
                    <a:gd name="T92" fmla="*/ 584 w 657"/>
                    <a:gd name="T93" fmla="*/ 468 h 657"/>
                    <a:gd name="T94" fmla="*/ 614 w 657"/>
                    <a:gd name="T95" fmla="*/ 387 h 657"/>
                    <a:gd name="T96" fmla="*/ 619 w 657"/>
                    <a:gd name="T97" fmla="*/ 329 h 657"/>
                    <a:gd name="T98" fmla="*/ 606 w 657"/>
                    <a:gd name="T99" fmla="*/ 242 h 657"/>
                    <a:gd name="T100" fmla="*/ 570 w 657"/>
                    <a:gd name="T101" fmla="*/ 167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5"/>
                      </a:lnTo>
                      <a:lnTo>
                        <a:pt x="262" y="651"/>
                      </a:lnTo>
                      <a:lnTo>
                        <a:pt x="246" y="648"/>
                      </a:lnTo>
                      <a:lnTo>
                        <a:pt x="231" y="643"/>
                      </a:lnTo>
                      <a:lnTo>
                        <a:pt x="200" y="632"/>
                      </a:lnTo>
                      <a:lnTo>
                        <a:pt x="172" y="618"/>
                      </a:lnTo>
                      <a:lnTo>
                        <a:pt x="145" y="602"/>
                      </a:lnTo>
                      <a:lnTo>
                        <a:pt x="119" y="582"/>
                      </a:lnTo>
                      <a:lnTo>
                        <a:pt x="95" y="562"/>
                      </a:lnTo>
                      <a:lnTo>
                        <a:pt x="75" y="538"/>
                      </a:lnTo>
                      <a:lnTo>
                        <a:pt x="56" y="512"/>
                      </a:lnTo>
                      <a:lnTo>
                        <a:pt x="39" y="485"/>
                      </a:lnTo>
                      <a:lnTo>
                        <a:pt x="25" y="457"/>
                      </a:lnTo>
                      <a:lnTo>
                        <a:pt x="15" y="426"/>
                      </a:lnTo>
                      <a:lnTo>
                        <a:pt x="9" y="411"/>
                      </a:lnTo>
                      <a:lnTo>
                        <a:pt x="6" y="395"/>
                      </a:lnTo>
                      <a:lnTo>
                        <a:pt x="4" y="379"/>
                      </a:lnTo>
                      <a:lnTo>
                        <a:pt x="1" y="363"/>
                      </a:lnTo>
                      <a:lnTo>
                        <a:pt x="0" y="345"/>
                      </a:lnTo>
                      <a:lnTo>
                        <a:pt x="0" y="329"/>
                      </a:lnTo>
                      <a:lnTo>
                        <a:pt x="0" y="329"/>
                      </a:lnTo>
                      <a:lnTo>
                        <a:pt x="0" y="312"/>
                      </a:lnTo>
                      <a:lnTo>
                        <a:pt x="1" y="296"/>
                      </a:lnTo>
                      <a:lnTo>
                        <a:pt x="4" y="278"/>
                      </a:lnTo>
                      <a:lnTo>
                        <a:pt x="6" y="262"/>
                      </a:lnTo>
                      <a:lnTo>
                        <a:pt x="9" y="247"/>
                      </a:lnTo>
                      <a:lnTo>
                        <a:pt x="15" y="231"/>
                      </a:lnTo>
                      <a:lnTo>
                        <a:pt x="25" y="200"/>
                      </a:lnTo>
                      <a:lnTo>
                        <a:pt x="39" y="172"/>
                      </a:lnTo>
                      <a:lnTo>
                        <a:pt x="56" y="145"/>
                      </a:lnTo>
                      <a:lnTo>
                        <a:pt x="75" y="120"/>
                      </a:lnTo>
                      <a:lnTo>
                        <a:pt x="95" y="97"/>
                      </a:lnTo>
                      <a:lnTo>
                        <a:pt x="119" y="75"/>
                      </a:lnTo>
                      <a:lnTo>
                        <a:pt x="145" y="57"/>
                      </a:lnTo>
                      <a:lnTo>
                        <a:pt x="172" y="39"/>
                      </a:lnTo>
                      <a:lnTo>
                        <a:pt x="200" y="26"/>
                      </a:lnTo>
                      <a:lnTo>
                        <a:pt x="231" y="15"/>
                      </a:lnTo>
                      <a:lnTo>
                        <a:pt x="246" y="11"/>
                      </a:lnTo>
                      <a:lnTo>
                        <a:pt x="262" y="7"/>
                      </a:lnTo>
                      <a:lnTo>
                        <a:pt x="278" y="4"/>
                      </a:lnTo>
                      <a:lnTo>
                        <a:pt x="294" y="1"/>
                      </a:lnTo>
                      <a:lnTo>
                        <a:pt x="312" y="0"/>
                      </a:lnTo>
                      <a:lnTo>
                        <a:pt x="328" y="0"/>
                      </a:lnTo>
                      <a:lnTo>
                        <a:pt x="328" y="0"/>
                      </a:lnTo>
                      <a:lnTo>
                        <a:pt x="345" y="0"/>
                      </a:lnTo>
                      <a:lnTo>
                        <a:pt x="361" y="1"/>
                      </a:lnTo>
                      <a:lnTo>
                        <a:pt x="379" y="4"/>
                      </a:lnTo>
                      <a:lnTo>
                        <a:pt x="395" y="7"/>
                      </a:lnTo>
                      <a:lnTo>
                        <a:pt x="411" y="11"/>
                      </a:lnTo>
                      <a:lnTo>
                        <a:pt x="426" y="15"/>
                      </a:lnTo>
                      <a:lnTo>
                        <a:pt x="457" y="26"/>
                      </a:lnTo>
                      <a:lnTo>
                        <a:pt x="485" y="39"/>
                      </a:lnTo>
                      <a:lnTo>
                        <a:pt x="512" y="57"/>
                      </a:lnTo>
                      <a:lnTo>
                        <a:pt x="537" y="75"/>
                      </a:lnTo>
                      <a:lnTo>
                        <a:pt x="560" y="97"/>
                      </a:lnTo>
                      <a:lnTo>
                        <a:pt x="582" y="120"/>
                      </a:lnTo>
                      <a:lnTo>
                        <a:pt x="601" y="145"/>
                      </a:lnTo>
                      <a:lnTo>
                        <a:pt x="618" y="172"/>
                      </a:lnTo>
                      <a:lnTo>
                        <a:pt x="631" y="200"/>
                      </a:lnTo>
                      <a:lnTo>
                        <a:pt x="642" y="231"/>
                      </a:lnTo>
                      <a:lnTo>
                        <a:pt x="648" y="247"/>
                      </a:lnTo>
                      <a:lnTo>
                        <a:pt x="650" y="262"/>
                      </a:lnTo>
                      <a:lnTo>
                        <a:pt x="653" y="278"/>
                      </a:lnTo>
                      <a:lnTo>
                        <a:pt x="656" y="296"/>
                      </a:lnTo>
                      <a:lnTo>
                        <a:pt x="657" y="312"/>
                      </a:lnTo>
                      <a:lnTo>
                        <a:pt x="657" y="329"/>
                      </a:lnTo>
                      <a:lnTo>
                        <a:pt x="657" y="329"/>
                      </a:lnTo>
                      <a:lnTo>
                        <a:pt x="657" y="345"/>
                      </a:lnTo>
                      <a:lnTo>
                        <a:pt x="656" y="363"/>
                      </a:lnTo>
                      <a:lnTo>
                        <a:pt x="653" y="379"/>
                      </a:lnTo>
                      <a:lnTo>
                        <a:pt x="650" y="395"/>
                      </a:lnTo>
                      <a:lnTo>
                        <a:pt x="648" y="411"/>
                      </a:lnTo>
                      <a:lnTo>
                        <a:pt x="642" y="426"/>
                      </a:lnTo>
                      <a:lnTo>
                        <a:pt x="631" y="457"/>
                      </a:lnTo>
                      <a:lnTo>
                        <a:pt x="618" y="485"/>
                      </a:lnTo>
                      <a:lnTo>
                        <a:pt x="601" y="512"/>
                      </a:lnTo>
                      <a:lnTo>
                        <a:pt x="582" y="538"/>
                      </a:lnTo>
                      <a:lnTo>
                        <a:pt x="560" y="562"/>
                      </a:lnTo>
                      <a:lnTo>
                        <a:pt x="537" y="582"/>
                      </a:lnTo>
                      <a:lnTo>
                        <a:pt x="512" y="602"/>
                      </a:lnTo>
                      <a:lnTo>
                        <a:pt x="485" y="618"/>
                      </a:lnTo>
                      <a:lnTo>
                        <a:pt x="457" y="632"/>
                      </a:lnTo>
                      <a:lnTo>
                        <a:pt x="426" y="643"/>
                      </a:lnTo>
                      <a:lnTo>
                        <a:pt x="411" y="648"/>
                      </a:lnTo>
                      <a:lnTo>
                        <a:pt x="395" y="651"/>
                      </a:lnTo>
                      <a:lnTo>
                        <a:pt x="379" y="655"/>
                      </a:lnTo>
                      <a:lnTo>
                        <a:pt x="361" y="656"/>
                      </a:lnTo>
                      <a:lnTo>
                        <a:pt x="345" y="657"/>
                      </a:lnTo>
                      <a:lnTo>
                        <a:pt x="328" y="657"/>
                      </a:lnTo>
                      <a:lnTo>
                        <a:pt x="328" y="657"/>
                      </a:lnTo>
                      <a:close/>
                      <a:moveTo>
                        <a:pt x="328" y="38"/>
                      </a:moveTo>
                      <a:lnTo>
                        <a:pt x="328" y="38"/>
                      </a:lnTo>
                      <a:lnTo>
                        <a:pt x="298" y="39"/>
                      </a:lnTo>
                      <a:lnTo>
                        <a:pt x="270" y="43"/>
                      </a:lnTo>
                      <a:lnTo>
                        <a:pt x="242" y="51"/>
                      </a:lnTo>
                      <a:lnTo>
                        <a:pt x="215" y="61"/>
                      </a:lnTo>
                      <a:lnTo>
                        <a:pt x="189" y="73"/>
                      </a:lnTo>
                      <a:lnTo>
                        <a:pt x="165" y="87"/>
                      </a:lnTo>
                      <a:lnTo>
                        <a:pt x="144" y="104"/>
                      </a:lnTo>
                      <a:lnTo>
                        <a:pt x="122" y="122"/>
                      </a:lnTo>
                      <a:lnTo>
                        <a:pt x="103" y="144"/>
                      </a:lnTo>
                      <a:lnTo>
                        <a:pt x="87" y="167"/>
                      </a:lnTo>
                      <a:lnTo>
                        <a:pt x="72" y="190"/>
                      </a:lnTo>
                      <a:lnTo>
                        <a:pt x="60" y="215"/>
                      </a:lnTo>
                      <a:lnTo>
                        <a:pt x="49" y="242"/>
                      </a:lnTo>
                      <a:lnTo>
                        <a:pt x="43" y="270"/>
                      </a:lnTo>
                      <a:lnTo>
                        <a:pt x="39" y="300"/>
                      </a:lnTo>
                      <a:lnTo>
                        <a:pt x="37" y="329"/>
                      </a:lnTo>
                      <a:lnTo>
                        <a:pt x="37" y="329"/>
                      </a:lnTo>
                      <a:lnTo>
                        <a:pt x="39" y="359"/>
                      </a:lnTo>
                      <a:lnTo>
                        <a:pt x="43" y="387"/>
                      </a:lnTo>
                      <a:lnTo>
                        <a:pt x="49" y="415"/>
                      </a:lnTo>
                      <a:lnTo>
                        <a:pt x="60" y="442"/>
                      </a:lnTo>
                      <a:lnTo>
                        <a:pt x="72" y="468"/>
                      </a:lnTo>
                      <a:lnTo>
                        <a:pt x="87" y="492"/>
                      </a:lnTo>
                      <a:lnTo>
                        <a:pt x="103" y="513"/>
                      </a:lnTo>
                      <a:lnTo>
                        <a:pt x="122" y="535"/>
                      </a:lnTo>
                      <a:lnTo>
                        <a:pt x="144" y="554"/>
                      </a:lnTo>
                      <a:lnTo>
                        <a:pt x="165" y="570"/>
                      </a:lnTo>
                      <a:lnTo>
                        <a:pt x="189" y="585"/>
                      </a:lnTo>
                      <a:lnTo>
                        <a:pt x="215" y="597"/>
                      </a:lnTo>
                      <a:lnTo>
                        <a:pt x="242" y="608"/>
                      </a:lnTo>
                      <a:lnTo>
                        <a:pt x="270" y="614"/>
                      </a:lnTo>
                      <a:lnTo>
                        <a:pt x="298" y="618"/>
                      </a:lnTo>
                      <a:lnTo>
                        <a:pt x="328" y="620"/>
                      </a:lnTo>
                      <a:lnTo>
                        <a:pt x="328" y="620"/>
                      </a:lnTo>
                      <a:lnTo>
                        <a:pt x="359" y="618"/>
                      </a:lnTo>
                      <a:lnTo>
                        <a:pt x="387" y="614"/>
                      </a:lnTo>
                      <a:lnTo>
                        <a:pt x="415" y="608"/>
                      </a:lnTo>
                      <a:lnTo>
                        <a:pt x="442" y="597"/>
                      </a:lnTo>
                      <a:lnTo>
                        <a:pt x="467" y="585"/>
                      </a:lnTo>
                      <a:lnTo>
                        <a:pt x="492" y="570"/>
                      </a:lnTo>
                      <a:lnTo>
                        <a:pt x="513" y="554"/>
                      </a:lnTo>
                      <a:lnTo>
                        <a:pt x="535" y="535"/>
                      </a:lnTo>
                      <a:lnTo>
                        <a:pt x="553" y="513"/>
                      </a:lnTo>
                      <a:lnTo>
                        <a:pt x="570" y="492"/>
                      </a:lnTo>
                      <a:lnTo>
                        <a:pt x="584" y="468"/>
                      </a:lnTo>
                      <a:lnTo>
                        <a:pt x="596" y="442"/>
                      </a:lnTo>
                      <a:lnTo>
                        <a:pt x="606" y="415"/>
                      </a:lnTo>
                      <a:lnTo>
                        <a:pt x="614" y="387"/>
                      </a:lnTo>
                      <a:lnTo>
                        <a:pt x="618" y="359"/>
                      </a:lnTo>
                      <a:lnTo>
                        <a:pt x="619" y="329"/>
                      </a:lnTo>
                      <a:lnTo>
                        <a:pt x="619" y="329"/>
                      </a:lnTo>
                      <a:lnTo>
                        <a:pt x="618" y="300"/>
                      </a:lnTo>
                      <a:lnTo>
                        <a:pt x="614" y="270"/>
                      </a:lnTo>
                      <a:lnTo>
                        <a:pt x="606" y="242"/>
                      </a:lnTo>
                      <a:lnTo>
                        <a:pt x="596" y="215"/>
                      </a:lnTo>
                      <a:lnTo>
                        <a:pt x="584" y="190"/>
                      </a:lnTo>
                      <a:lnTo>
                        <a:pt x="570" y="167"/>
                      </a:lnTo>
                      <a:lnTo>
                        <a:pt x="553" y="144"/>
                      </a:lnTo>
                      <a:lnTo>
                        <a:pt x="535" y="122"/>
                      </a:lnTo>
                      <a:lnTo>
                        <a:pt x="513" y="104"/>
                      </a:lnTo>
                      <a:lnTo>
                        <a:pt x="492" y="87"/>
                      </a:lnTo>
                      <a:lnTo>
                        <a:pt x="467" y="73"/>
                      </a:lnTo>
                      <a:lnTo>
                        <a:pt x="442" y="61"/>
                      </a:lnTo>
                      <a:lnTo>
                        <a:pt x="415" y="51"/>
                      </a:lnTo>
                      <a:lnTo>
                        <a:pt x="387" y="43"/>
                      </a:lnTo>
                      <a:lnTo>
                        <a:pt x="359" y="39"/>
                      </a:lnTo>
                      <a:lnTo>
                        <a:pt x="328" y="38"/>
                      </a:lnTo>
                      <a:lnTo>
                        <a:pt x="328" y="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63" name="Freeform 300">
                  <a:extLst>
                    <a:ext uri="{FF2B5EF4-FFF2-40B4-BE49-F238E27FC236}">
                      <a16:creationId xmlns:a16="http://schemas.microsoft.com/office/drawing/2014/main" id="{55AAD843-0962-402B-A85E-A7FAD040E310}"/>
                    </a:ext>
                  </a:extLst>
                </p:cNvPr>
                <p:cNvSpPr>
                  <a:spLocks/>
                </p:cNvSpPr>
                <p:nvPr/>
              </p:nvSpPr>
              <p:spPr bwMode="auto">
                <a:xfrm>
                  <a:off x="1638301" y="6013728"/>
                  <a:ext cx="182563" cy="17463"/>
                </a:xfrm>
                <a:custGeom>
                  <a:avLst/>
                  <a:gdLst>
                    <a:gd name="T0" fmla="*/ 223 w 228"/>
                    <a:gd name="T1" fmla="*/ 22 h 22"/>
                    <a:gd name="T2" fmla="*/ 5 w 228"/>
                    <a:gd name="T3" fmla="*/ 22 h 22"/>
                    <a:gd name="T4" fmla="*/ 5 w 228"/>
                    <a:gd name="T5" fmla="*/ 22 h 22"/>
                    <a:gd name="T6" fmla="*/ 4 w 228"/>
                    <a:gd name="T7" fmla="*/ 22 h 22"/>
                    <a:gd name="T8" fmla="*/ 1 w 228"/>
                    <a:gd name="T9" fmla="*/ 21 h 22"/>
                    <a:gd name="T10" fmla="*/ 0 w 228"/>
                    <a:gd name="T11" fmla="*/ 19 h 22"/>
                    <a:gd name="T12" fmla="*/ 0 w 228"/>
                    <a:gd name="T13" fmla="*/ 17 h 22"/>
                    <a:gd name="T14" fmla="*/ 0 w 228"/>
                    <a:gd name="T15" fmla="*/ 6 h 22"/>
                    <a:gd name="T16" fmla="*/ 0 w 228"/>
                    <a:gd name="T17" fmla="*/ 6 h 22"/>
                    <a:gd name="T18" fmla="*/ 0 w 228"/>
                    <a:gd name="T19" fmla="*/ 4 h 22"/>
                    <a:gd name="T20" fmla="*/ 1 w 228"/>
                    <a:gd name="T21" fmla="*/ 2 h 22"/>
                    <a:gd name="T22" fmla="*/ 4 w 228"/>
                    <a:gd name="T23" fmla="*/ 2 h 22"/>
                    <a:gd name="T24" fmla="*/ 5 w 228"/>
                    <a:gd name="T25" fmla="*/ 0 h 22"/>
                    <a:gd name="T26" fmla="*/ 223 w 228"/>
                    <a:gd name="T27" fmla="*/ 0 h 22"/>
                    <a:gd name="T28" fmla="*/ 223 w 228"/>
                    <a:gd name="T29" fmla="*/ 0 h 22"/>
                    <a:gd name="T30" fmla="*/ 226 w 228"/>
                    <a:gd name="T31" fmla="*/ 2 h 22"/>
                    <a:gd name="T32" fmla="*/ 227 w 228"/>
                    <a:gd name="T33" fmla="*/ 2 h 22"/>
                    <a:gd name="T34" fmla="*/ 228 w 228"/>
                    <a:gd name="T35" fmla="*/ 4 h 22"/>
                    <a:gd name="T36" fmla="*/ 228 w 228"/>
                    <a:gd name="T37" fmla="*/ 6 h 22"/>
                    <a:gd name="T38" fmla="*/ 228 w 228"/>
                    <a:gd name="T39" fmla="*/ 17 h 22"/>
                    <a:gd name="T40" fmla="*/ 228 w 228"/>
                    <a:gd name="T41" fmla="*/ 17 h 22"/>
                    <a:gd name="T42" fmla="*/ 228 w 228"/>
                    <a:gd name="T43" fmla="*/ 19 h 22"/>
                    <a:gd name="T44" fmla="*/ 227 w 228"/>
                    <a:gd name="T45" fmla="*/ 21 h 22"/>
                    <a:gd name="T46" fmla="*/ 226 w 228"/>
                    <a:gd name="T47" fmla="*/ 22 h 22"/>
                    <a:gd name="T48" fmla="*/ 223 w 228"/>
                    <a:gd name="T49" fmla="*/ 22 h 22"/>
                    <a:gd name="T50" fmla="*/ 223 w 228"/>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2">
                      <a:moveTo>
                        <a:pt x="223" y="22"/>
                      </a:moveTo>
                      <a:lnTo>
                        <a:pt x="5" y="22"/>
                      </a:lnTo>
                      <a:lnTo>
                        <a:pt x="5" y="22"/>
                      </a:lnTo>
                      <a:lnTo>
                        <a:pt x="4" y="22"/>
                      </a:lnTo>
                      <a:lnTo>
                        <a:pt x="1" y="21"/>
                      </a:lnTo>
                      <a:lnTo>
                        <a:pt x="0" y="19"/>
                      </a:lnTo>
                      <a:lnTo>
                        <a:pt x="0" y="17"/>
                      </a:lnTo>
                      <a:lnTo>
                        <a:pt x="0" y="6"/>
                      </a:lnTo>
                      <a:lnTo>
                        <a:pt x="0" y="6"/>
                      </a:lnTo>
                      <a:lnTo>
                        <a:pt x="0" y="4"/>
                      </a:lnTo>
                      <a:lnTo>
                        <a:pt x="1" y="2"/>
                      </a:lnTo>
                      <a:lnTo>
                        <a:pt x="4" y="2"/>
                      </a:lnTo>
                      <a:lnTo>
                        <a:pt x="5" y="0"/>
                      </a:lnTo>
                      <a:lnTo>
                        <a:pt x="223" y="0"/>
                      </a:lnTo>
                      <a:lnTo>
                        <a:pt x="223" y="0"/>
                      </a:lnTo>
                      <a:lnTo>
                        <a:pt x="226" y="2"/>
                      </a:lnTo>
                      <a:lnTo>
                        <a:pt x="227" y="2"/>
                      </a:lnTo>
                      <a:lnTo>
                        <a:pt x="228" y="4"/>
                      </a:lnTo>
                      <a:lnTo>
                        <a:pt x="228" y="6"/>
                      </a:lnTo>
                      <a:lnTo>
                        <a:pt x="228" y="17"/>
                      </a:lnTo>
                      <a:lnTo>
                        <a:pt x="228" y="17"/>
                      </a:lnTo>
                      <a:lnTo>
                        <a:pt x="228" y="19"/>
                      </a:lnTo>
                      <a:lnTo>
                        <a:pt x="227" y="21"/>
                      </a:lnTo>
                      <a:lnTo>
                        <a:pt x="226" y="22"/>
                      </a:lnTo>
                      <a:lnTo>
                        <a:pt x="223" y="22"/>
                      </a:lnTo>
                      <a:lnTo>
                        <a:pt x="223"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64" name="Freeform 301">
                  <a:extLst>
                    <a:ext uri="{FF2B5EF4-FFF2-40B4-BE49-F238E27FC236}">
                      <a16:creationId xmlns:a16="http://schemas.microsoft.com/office/drawing/2014/main" id="{844EE095-8183-457A-9263-7D2A031AA4CD}"/>
                    </a:ext>
                  </a:extLst>
                </p:cNvPr>
                <p:cNvSpPr>
                  <a:spLocks/>
                </p:cNvSpPr>
                <p:nvPr/>
              </p:nvSpPr>
              <p:spPr bwMode="auto">
                <a:xfrm>
                  <a:off x="1638301" y="6101042"/>
                  <a:ext cx="182563" cy="15875"/>
                </a:xfrm>
                <a:custGeom>
                  <a:avLst/>
                  <a:gdLst>
                    <a:gd name="T0" fmla="*/ 223 w 228"/>
                    <a:gd name="T1" fmla="*/ 22 h 22"/>
                    <a:gd name="T2" fmla="*/ 5 w 228"/>
                    <a:gd name="T3" fmla="*/ 22 h 22"/>
                    <a:gd name="T4" fmla="*/ 5 w 228"/>
                    <a:gd name="T5" fmla="*/ 22 h 22"/>
                    <a:gd name="T6" fmla="*/ 4 w 228"/>
                    <a:gd name="T7" fmla="*/ 22 h 22"/>
                    <a:gd name="T8" fmla="*/ 1 w 228"/>
                    <a:gd name="T9" fmla="*/ 20 h 22"/>
                    <a:gd name="T10" fmla="*/ 0 w 228"/>
                    <a:gd name="T11" fmla="*/ 19 h 22"/>
                    <a:gd name="T12" fmla="*/ 0 w 228"/>
                    <a:gd name="T13" fmla="*/ 16 h 22"/>
                    <a:gd name="T14" fmla="*/ 0 w 228"/>
                    <a:gd name="T15" fmla="*/ 6 h 22"/>
                    <a:gd name="T16" fmla="*/ 0 w 228"/>
                    <a:gd name="T17" fmla="*/ 6 h 22"/>
                    <a:gd name="T18" fmla="*/ 0 w 228"/>
                    <a:gd name="T19" fmla="*/ 4 h 22"/>
                    <a:gd name="T20" fmla="*/ 1 w 228"/>
                    <a:gd name="T21" fmla="*/ 2 h 22"/>
                    <a:gd name="T22" fmla="*/ 4 w 228"/>
                    <a:gd name="T23" fmla="*/ 0 h 22"/>
                    <a:gd name="T24" fmla="*/ 5 w 228"/>
                    <a:gd name="T25" fmla="*/ 0 h 22"/>
                    <a:gd name="T26" fmla="*/ 223 w 228"/>
                    <a:gd name="T27" fmla="*/ 0 h 22"/>
                    <a:gd name="T28" fmla="*/ 223 w 228"/>
                    <a:gd name="T29" fmla="*/ 0 h 22"/>
                    <a:gd name="T30" fmla="*/ 226 w 228"/>
                    <a:gd name="T31" fmla="*/ 0 h 22"/>
                    <a:gd name="T32" fmla="*/ 227 w 228"/>
                    <a:gd name="T33" fmla="*/ 2 h 22"/>
                    <a:gd name="T34" fmla="*/ 228 w 228"/>
                    <a:gd name="T35" fmla="*/ 4 h 22"/>
                    <a:gd name="T36" fmla="*/ 228 w 228"/>
                    <a:gd name="T37" fmla="*/ 6 h 22"/>
                    <a:gd name="T38" fmla="*/ 228 w 228"/>
                    <a:gd name="T39" fmla="*/ 16 h 22"/>
                    <a:gd name="T40" fmla="*/ 228 w 228"/>
                    <a:gd name="T41" fmla="*/ 16 h 22"/>
                    <a:gd name="T42" fmla="*/ 228 w 228"/>
                    <a:gd name="T43" fmla="*/ 19 h 22"/>
                    <a:gd name="T44" fmla="*/ 227 w 228"/>
                    <a:gd name="T45" fmla="*/ 20 h 22"/>
                    <a:gd name="T46" fmla="*/ 226 w 228"/>
                    <a:gd name="T47" fmla="*/ 22 h 22"/>
                    <a:gd name="T48" fmla="*/ 223 w 228"/>
                    <a:gd name="T49" fmla="*/ 22 h 22"/>
                    <a:gd name="T50" fmla="*/ 223 w 228"/>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2">
                      <a:moveTo>
                        <a:pt x="223" y="22"/>
                      </a:moveTo>
                      <a:lnTo>
                        <a:pt x="5" y="22"/>
                      </a:lnTo>
                      <a:lnTo>
                        <a:pt x="5" y="22"/>
                      </a:lnTo>
                      <a:lnTo>
                        <a:pt x="4" y="22"/>
                      </a:lnTo>
                      <a:lnTo>
                        <a:pt x="1" y="20"/>
                      </a:lnTo>
                      <a:lnTo>
                        <a:pt x="0" y="19"/>
                      </a:lnTo>
                      <a:lnTo>
                        <a:pt x="0" y="16"/>
                      </a:lnTo>
                      <a:lnTo>
                        <a:pt x="0" y="6"/>
                      </a:lnTo>
                      <a:lnTo>
                        <a:pt x="0" y="6"/>
                      </a:lnTo>
                      <a:lnTo>
                        <a:pt x="0" y="4"/>
                      </a:lnTo>
                      <a:lnTo>
                        <a:pt x="1" y="2"/>
                      </a:lnTo>
                      <a:lnTo>
                        <a:pt x="4" y="0"/>
                      </a:lnTo>
                      <a:lnTo>
                        <a:pt x="5" y="0"/>
                      </a:lnTo>
                      <a:lnTo>
                        <a:pt x="223" y="0"/>
                      </a:lnTo>
                      <a:lnTo>
                        <a:pt x="223" y="0"/>
                      </a:lnTo>
                      <a:lnTo>
                        <a:pt x="226" y="0"/>
                      </a:lnTo>
                      <a:lnTo>
                        <a:pt x="227" y="2"/>
                      </a:lnTo>
                      <a:lnTo>
                        <a:pt x="228" y="4"/>
                      </a:lnTo>
                      <a:lnTo>
                        <a:pt x="228" y="6"/>
                      </a:lnTo>
                      <a:lnTo>
                        <a:pt x="228" y="16"/>
                      </a:lnTo>
                      <a:lnTo>
                        <a:pt x="228" y="16"/>
                      </a:lnTo>
                      <a:lnTo>
                        <a:pt x="228" y="19"/>
                      </a:lnTo>
                      <a:lnTo>
                        <a:pt x="227" y="20"/>
                      </a:lnTo>
                      <a:lnTo>
                        <a:pt x="226" y="22"/>
                      </a:lnTo>
                      <a:lnTo>
                        <a:pt x="223" y="22"/>
                      </a:lnTo>
                      <a:lnTo>
                        <a:pt x="223"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65" name="Freeform 302">
                  <a:extLst>
                    <a:ext uri="{FF2B5EF4-FFF2-40B4-BE49-F238E27FC236}">
                      <a16:creationId xmlns:a16="http://schemas.microsoft.com/office/drawing/2014/main" id="{AA2F6866-C6CC-467B-9A75-5F33F11C17AC}"/>
                    </a:ext>
                  </a:extLst>
                </p:cNvPr>
                <p:cNvSpPr>
                  <a:spLocks/>
                </p:cNvSpPr>
                <p:nvPr/>
              </p:nvSpPr>
              <p:spPr bwMode="auto">
                <a:xfrm>
                  <a:off x="1638301" y="6186766"/>
                  <a:ext cx="182563" cy="17463"/>
                </a:xfrm>
                <a:custGeom>
                  <a:avLst/>
                  <a:gdLst>
                    <a:gd name="T0" fmla="*/ 223 w 228"/>
                    <a:gd name="T1" fmla="*/ 22 h 22"/>
                    <a:gd name="T2" fmla="*/ 5 w 228"/>
                    <a:gd name="T3" fmla="*/ 22 h 22"/>
                    <a:gd name="T4" fmla="*/ 5 w 228"/>
                    <a:gd name="T5" fmla="*/ 22 h 22"/>
                    <a:gd name="T6" fmla="*/ 4 w 228"/>
                    <a:gd name="T7" fmla="*/ 22 h 22"/>
                    <a:gd name="T8" fmla="*/ 1 w 228"/>
                    <a:gd name="T9" fmla="*/ 20 h 22"/>
                    <a:gd name="T10" fmla="*/ 0 w 228"/>
                    <a:gd name="T11" fmla="*/ 19 h 22"/>
                    <a:gd name="T12" fmla="*/ 0 w 228"/>
                    <a:gd name="T13" fmla="*/ 16 h 22"/>
                    <a:gd name="T14" fmla="*/ 0 w 228"/>
                    <a:gd name="T15" fmla="*/ 6 h 22"/>
                    <a:gd name="T16" fmla="*/ 0 w 228"/>
                    <a:gd name="T17" fmla="*/ 6 h 22"/>
                    <a:gd name="T18" fmla="*/ 0 w 228"/>
                    <a:gd name="T19" fmla="*/ 4 h 22"/>
                    <a:gd name="T20" fmla="*/ 1 w 228"/>
                    <a:gd name="T21" fmla="*/ 1 h 22"/>
                    <a:gd name="T22" fmla="*/ 4 w 228"/>
                    <a:gd name="T23" fmla="*/ 0 h 22"/>
                    <a:gd name="T24" fmla="*/ 5 w 228"/>
                    <a:gd name="T25" fmla="*/ 0 h 22"/>
                    <a:gd name="T26" fmla="*/ 223 w 228"/>
                    <a:gd name="T27" fmla="*/ 0 h 22"/>
                    <a:gd name="T28" fmla="*/ 223 w 228"/>
                    <a:gd name="T29" fmla="*/ 0 h 22"/>
                    <a:gd name="T30" fmla="*/ 226 w 228"/>
                    <a:gd name="T31" fmla="*/ 0 h 22"/>
                    <a:gd name="T32" fmla="*/ 227 w 228"/>
                    <a:gd name="T33" fmla="*/ 1 h 22"/>
                    <a:gd name="T34" fmla="*/ 228 w 228"/>
                    <a:gd name="T35" fmla="*/ 4 h 22"/>
                    <a:gd name="T36" fmla="*/ 228 w 228"/>
                    <a:gd name="T37" fmla="*/ 6 h 22"/>
                    <a:gd name="T38" fmla="*/ 228 w 228"/>
                    <a:gd name="T39" fmla="*/ 16 h 22"/>
                    <a:gd name="T40" fmla="*/ 228 w 228"/>
                    <a:gd name="T41" fmla="*/ 16 h 22"/>
                    <a:gd name="T42" fmla="*/ 228 w 228"/>
                    <a:gd name="T43" fmla="*/ 19 h 22"/>
                    <a:gd name="T44" fmla="*/ 227 w 228"/>
                    <a:gd name="T45" fmla="*/ 20 h 22"/>
                    <a:gd name="T46" fmla="*/ 226 w 228"/>
                    <a:gd name="T47" fmla="*/ 22 h 22"/>
                    <a:gd name="T48" fmla="*/ 223 w 228"/>
                    <a:gd name="T49" fmla="*/ 22 h 22"/>
                    <a:gd name="T50" fmla="*/ 223 w 228"/>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2">
                      <a:moveTo>
                        <a:pt x="223" y="22"/>
                      </a:moveTo>
                      <a:lnTo>
                        <a:pt x="5" y="22"/>
                      </a:lnTo>
                      <a:lnTo>
                        <a:pt x="5" y="22"/>
                      </a:lnTo>
                      <a:lnTo>
                        <a:pt x="4" y="22"/>
                      </a:lnTo>
                      <a:lnTo>
                        <a:pt x="1" y="20"/>
                      </a:lnTo>
                      <a:lnTo>
                        <a:pt x="0" y="19"/>
                      </a:lnTo>
                      <a:lnTo>
                        <a:pt x="0" y="16"/>
                      </a:lnTo>
                      <a:lnTo>
                        <a:pt x="0" y="6"/>
                      </a:lnTo>
                      <a:lnTo>
                        <a:pt x="0" y="6"/>
                      </a:lnTo>
                      <a:lnTo>
                        <a:pt x="0" y="4"/>
                      </a:lnTo>
                      <a:lnTo>
                        <a:pt x="1" y="1"/>
                      </a:lnTo>
                      <a:lnTo>
                        <a:pt x="4" y="0"/>
                      </a:lnTo>
                      <a:lnTo>
                        <a:pt x="5" y="0"/>
                      </a:lnTo>
                      <a:lnTo>
                        <a:pt x="223" y="0"/>
                      </a:lnTo>
                      <a:lnTo>
                        <a:pt x="223" y="0"/>
                      </a:lnTo>
                      <a:lnTo>
                        <a:pt x="226" y="0"/>
                      </a:lnTo>
                      <a:lnTo>
                        <a:pt x="227" y="1"/>
                      </a:lnTo>
                      <a:lnTo>
                        <a:pt x="228" y="4"/>
                      </a:lnTo>
                      <a:lnTo>
                        <a:pt x="228" y="6"/>
                      </a:lnTo>
                      <a:lnTo>
                        <a:pt x="228" y="16"/>
                      </a:lnTo>
                      <a:lnTo>
                        <a:pt x="228" y="16"/>
                      </a:lnTo>
                      <a:lnTo>
                        <a:pt x="228" y="19"/>
                      </a:lnTo>
                      <a:lnTo>
                        <a:pt x="227" y="20"/>
                      </a:lnTo>
                      <a:lnTo>
                        <a:pt x="226" y="22"/>
                      </a:lnTo>
                      <a:lnTo>
                        <a:pt x="223" y="22"/>
                      </a:lnTo>
                      <a:lnTo>
                        <a:pt x="223"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66" name="Freeform 303">
                  <a:extLst>
                    <a:ext uri="{FF2B5EF4-FFF2-40B4-BE49-F238E27FC236}">
                      <a16:creationId xmlns:a16="http://schemas.microsoft.com/office/drawing/2014/main" id="{F0A20947-54DF-40D8-A33B-D6037657B3AC}"/>
                    </a:ext>
                  </a:extLst>
                </p:cNvPr>
                <p:cNvSpPr>
                  <a:spLocks/>
                </p:cNvSpPr>
                <p:nvPr/>
              </p:nvSpPr>
              <p:spPr bwMode="auto">
                <a:xfrm>
                  <a:off x="1570038" y="6002973"/>
                  <a:ext cx="36513" cy="58738"/>
                </a:xfrm>
                <a:custGeom>
                  <a:avLst/>
                  <a:gdLst>
                    <a:gd name="T0" fmla="*/ 0 w 46"/>
                    <a:gd name="T1" fmla="*/ 75 h 75"/>
                    <a:gd name="T2" fmla="*/ 0 w 46"/>
                    <a:gd name="T3" fmla="*/ 65 h 75"/>
                    <a:gd name="T4" fmla="*/ 13 w 46"/>
                    <a:gd name="T5" fmla="*/ 64 h 75"/>
                    <a:gd name="T6" fmla="*/ 13 w 46"/>
                    <a:gd name="T7" fmla="*/ 64 h 75"/>
                    <a:gd name="T8" fmla="*/ 14 w 46"/>
                    <a:gd name="T9" fmla="*/ 63 h 75"/>
                    <a:gd name="T10" fmla="*/ 14 w 46"/>
                    <a:gd name="T11" fmla="*/ 61 h 75"/>
                    <a:gd name="T12" fmla="*/ 14 w 46"/>
                    <a:gd name="T13" fmla="*/ 16 h 75"/>
                    <a:gd name="T14" fmla="*/ 14 w 46"/>
                    <a:gd name="T15" fmla="*/ 16 h 75"/>
                    <a:gd name="T16" fmla="*/ 14 w 46"/>
                    <a:gd name="T17" fmla="*/ 14 h 75"/>
                    <a:gd name="T18" fmla="*/ 13 w 46"/>
                    <a:gd name="T19" fmla="*/ 13 h 75"/>
                    <a:gd name="T20" fmla="*/ 2 w 46"/>
                    <a:gd name="T21" fmla="*/ 10 h 75"/>
                    <a:gd name="T22" fmla="*/ 3 w 46"/>
                    <a:gd name="T23" fmla="*/ 0 h 75"/>
                    <a:gd name="T24" fmla="*/ 34 w 46"/>
                    <a:gd name="T25" fmla="*/ 0 h 75"/>
                    <a:gd name="T26" fmla="*/ 34 w 46"/>
                    <a:gd name="T27" fmla="*/ 61 h 75"/>
                    <a:gd name="T28" fmla="*/ 34 w 46"/>
                    <a:gd name="T29" fmla="*/ 61 h 75"/>
                    <a:gd name="T30" fmla="*/ 34 w 46"/>
                    <a:gd name="T31" fmla="*/ 63 h 75"/>
                    <a:gd name="T32" fmla="*/ 35 w 46"/>
                    <a:gd name="T33" fmla="*/ 64 h 75"/>
                    <a:gd name="T34" fmla="*/ 46 w 46"/>
                    <a:gd name="T35" fmla="*/ 65 h 75"/>
                    <a:gd name="T36" fmla="*/ 46 w 46"/>
                    <a:gd name="T37" fmla="*/ 75 h 75"/>
                    <a:gd name="T38" fmla="*/ 0 w 46"/>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75">
                      <a:moveTo>
                        <a:pt x="0" y="75"/>
                      </a:moveTo>
                      <a:lnTo>
                        <a:pt x="0" y="65"/>
                      </a:lnTo>
                      <a:lnTo>
                        <a:pt x="13" y="64"/>
                      </a:lnTo>
                      <a:lnTo>
                        <a:pt x="13" y="64"/>
                      </a:lnTo>
                      <a:lnTo>
                        <a:pt x="14" y="63"/>
                      </a:lnTo>
                      <a:lnTo>
                        <a:pt x="14" y="61"/>
                      </a:lnTo>
                      <a:lnTo>
                        <a:pt x="14" y="16"/>
                      </a:lnTo>
                      <a:lnTo>
                        <a:pt x="14" y="16"/>
                      </a:lnTo>
                      <a:lnTo>
                        <a:pt x="14" y="14"/>
                      </a:lnTo>
                      <a:lnTo>
                        <a:pt x="13" y="13"/>
                      </a:lnTo>
                      <a:lnTo>
                        <a:pt x="2" y="10"/>
                      </a:lnTo>
                      <a:lnTo>
                        <a:pt x="3" y="0"/>
                      </a:lnTo>
                      <a:lnTo>
                        <a:pt x="34" y="0"/>
                      </a:lnTo>
                      <a:lnTo>
                        <a:pt x="34" y="61"/>
                      </a:lnTo>
                      <a:lnTo>
                        <a:pt x="34" y="61"/>
                      </a:lnTo>
                      <a:lnTo>
                        <a:pt x="34" y="63"/>
                      </a:lnTo>
                      <a:lnTo>
                        <a:pt x="35" y="64"/>
                      </a:lnTo>
                      <a:lnTo>
                        <a:pt x="46" y="65"/>
                      </a:lnTo>
                      <a:lnTo>
                        <a:pt x="46" y="75"/>
                      </a:lnTo>
                      <a:lnTo>
                        <a:pt x="0" y="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7" name="Freeform 304">
                  <a:extLst>
                    <a:ext uri="{FF2B5EF4-FFF2-40B4-BE49-F238E27FC236}">
                      <a16:creationId xmlns:a16="http://schemas.microsoft.com/office/drawing/2014/main" id="{EC415FEE-06C9-4B17-9D8A-50596D4858E6}"/>
                    </a:ext>
                  </a:extLst>
                </p:cNvPr>
                <p:cNvSpPr>
                  <a:spLocks/>
                </p:cNvSpPr>
                <p:nvPr/>
              </p:nvSpPr>
              <p:spPr bwMode="auto">
                <a:xfrm>
                  <a:off x="1563688" y="6088698"/>
                  <a:ext cx="49213" cy="60325"/>
                </a:xfrm>
                <a:custGeom>
                  <a:avLst/>
                  <a:gdLst>
                    <a:gd name="T0" fmla="*/ 0 w 60"/>
                    <a:gd name="T1" fmla="*/ 77 h 77"/>
                    <a:gd name="T2" fmla="*/ 0 w 60"/>
                    <a:gd name="T3" fmla="*/ 65 h 77"/>
                    <a:gd name="T4" fmla="*/ 17 w 60"/>
                    <a:gd name="T5" fmla="*/ 47 h 77"/>
                    <a:gd name="T6" fmla="*/ 17 w 60"/>
                    <a:gd name="T7" fmla="*/ 47 h 77"/>
                    <a:gd name="T8" fmla="*/ 32 w 60"/>
                    <a:gd name="T9" fmla="*/ 33 h 77"/>
                    <a:gd name="T10" fmla="*/ 35 w 60"/>
                    <a:gd name="T11" fmla="*/ 27 h 77"/>
                    <a:gd name="T12" fmla="*/ 36 w 60"/>
                    <a:gd name="T13" fmla="*/ 22 h 77"/>
                    <a:gd name="T14" fmla="*/ 36 w 60"/>
                    <a:gd name="T15" fmla="*/ 22 h 77"/>
                    <a:gd name="T16" fmla="*/ 36 w 60"/>
                    <a:gd name="T17" fmla="*/ 19 h 77"/>
                    <a:gd name="T18" fmla="*/ 35 w 60"/>
                    <a:gd name="T19" fmla="*/ 17 h 77"/>
                    <a:gd name="T20" fmla="*/ 32 w 60"/>
                    <a:gd name="T21" fmla="*/ 15 h 77"/>
                    <a:gd name="T22" fmla="*/ 27 w 60"/>
                    <a:gd name="T23" fmla="*/ 14 h 77"/>
                    <a:gd name="T24" fmla="*/ 27 w 60"/>
                    <a:gd name="T25" fmla="*/ 14 h 77"/>
                    <a:gd name="T26" fmla="*/ 23 w 60"/>
                    <a:gd name="T27" fmla="*/ 14 h 77"/>
                    <a:gd name="T28" fmla="*/ 20 w 60"/>
                    <a:gd name="T29" fmla="*/ 17 h 77"/>
                    <a:gd name="T30" fmla="*/ 17 w 60"/>
                    <a:gd name="T31" fmla="*/ 19 h 77"/>
                    <a:gd name="T32" fmla="*/ 17 w 60"/>
                    <a:gd name="T33" fmla="*/ 26 h 77"/>
                    <a:gd name="T34" fmla="*/ 0 w 60"/>
                    <a:gd name="T35" fmla="*/ 25 h 77"/>
                    <a:gd name="T36" fmla="*/ 0 w 60"/>
                    <a:gd name="T37" fmla="*/ 25 h 77"/>
                    <a:gd name="T38" fmla="*/ 0 w 60"/>
                    <a:gd name="T39" fmla="*/ 17 h 77"/>
                    <a:gd name="T40" fmla="*/ 2 w 60"/>
                    <a:gd name="T41" fmla="*/ 11 h 77"/>
                    <a:gd name="T42" fmla="*/ 5 w 60"/>
                    <a:gd name="T43" fmla="*/ 7 h 77"/>
                    <a:gd name="T44" fmla="*/ 9 w 60"/>
                    <a:gd name="T45" fmla="*/ 4 h 77"/>
                    <a:gd name="T46" fmla="*/ 13 w 60"/>
                    <a:gd name="T47" fmla="*/ 2 h 77"/>
                    <a:gd name="T48" fmla="*/ 19 w 60"/>
                    <a:gd name="T49" fmla="*/ 0 h 77"/>
                    <a:gd name="T50" fmla="*/ 29 w 60"/>
                    <a:gd name="T51" fmla="*/ 0 h 77"/>
                    <a:gd name="T52" fmla="*/ 29 w 60"/>
                    <a:gd name="T53" fmla="*/ 0 h 77"/>
                    <a:gd name="T54" fmla="*/ 36 w 60"/>
                    <a:gd name="T55" fmla="*/ 0 h 77"/>
                    <a:gd name="T56" fmla="*/ 41 w 60"/>
                    <a:gd name="T57" fmla="*/ 2 h 77"/>
                    <a:gd name="T58" fmla="*/ 47 w 60"/>
                    <a:gd name="T59" fmla="*/ 3 h 77"/>
                    <a:gd name="T60" fmla="*/ 49 w 60"/>
                    <a:gd name="T61" fmla="*/ 6 h 77"/>
                    <a:gd name="T62" fmla="*/ 54 w 60"/>
                    <a:gd name="T63" fmla="*/ 8 h 77"/>
                    <a:gd name="T64" fmla="*/ 55 w 60"/>
                    <a:gd name="T65" fmla="*/ 12 h 77"/>
                    <a:gd name="T66" fmla="*/ 56 w 60"/>
                    <a:gd name="T67" fmla="*/ 17 h 77"/>
                    <a:gd name="T68" fmla="*/ 56 w 60"/>
                    <a:gd name="T69" fmla="*/ 21 h 77"/>
                    <a:gd name="T70" fmla="*/ 56 w 60"/>
                    <a:gd name="T71" fmla="*/ 21 h 77"/>
                    <a:gd name="T72" fmla="*/ 55 w 60"/>
                    <a:gd name="T73" fmla="*/ 29 h 77"/>
                    <a:gd name="T74" fmla="*/ 51 w 60"/>
                    <a:gd name="T75" fmla="*/ 37 h 77"/>
                    <a:gd name="T76" fmla="*/ 45 w 60"/>
                    <a:gd name="T77" fmla="*/ 43 h 77"/>
                    <a:gd name="T78" fmla="*/ 39 w 60"/>
                    <a:gd name="T79" fmla="*/ 50 h 77"/>
                    <a:gd name="T80" fmla="*/ 24 w 60"/>
                    <a:gd name="T81" fmla="*/ 65 h 77"/>
                    <a:gd name="T82" fmla="*/ 43 w 60"/>
                    <a:gd name="T83" fmla="*/ 65 h 77"/>
                    <a:gd name="T84" fmla="*/ 43 w 60"/>
                    <a:gd name="T85" fmla="*/ 65 h 77"/>
                    <a:gd name="T86" fmla="*/ 44 w 60"/>
                    <a:gd name="T87" fmla="*/ 64 h 77"/>
                    <a:gd name="T88" fmla="*/ 44 w 60"/>
                    <a:gd name="T89" fmla="*/ 62 h 77"/>
                    <a:gd name="T90" fmla="*/ 47 w 60"/>
                    <a:gd name="T91" fmla="*/ 53 h 77"/>
                    <a:gd name="T92" fmla="*/ 60 w 60"/>
                    <a:gd name="T93" fmla="*/ 53 h 77"/>
                    <a:gd name="T94" fmla="*/ 60 w 60"/>
                    <a:gd name="T95" fmla="*/ 77 h 77"/>
                    <a:gd name="T96" fmla="*/ 0 w 60"/>
                    <a:gd name="T9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77">
                      <a:moveTo>
                        <a:pt x="0" y="77"/>
                      </a:moveTo>
                      <a:lnTo>
                        <a:pt x="0" y="65"/>
                      </a:lnTo>
                      <a:lnTo>
                        <a:pt x="17" y="47"/>
                      </a:lnTo>
                      <a:lnTo>
                        <a:pt x="17" y="47"/>
                      </a:lnTo>
                      <a:lnTo>
                        <a:pt x="32" y="33"/>
                      </a:lnTo>
                      <a:lnTo>
                        <a:pt x="35" y="27"/>
                      </a:lnTo>
                      <a:lnTo>
                        <a:pt x="36" y="22"/>
                      </a:lnTo>
                      <a:lnTo>
                        <a:pt x="36" y="22"/>
                      </a:lnTo>
                      <a:lnTo>
                        <a:pt x="36" y="19"/>
                      </a:lnTo>
                      <a:lnTo>
                        <a:pt x="35" y="17"/>
                      </a:lnTo>
                      <a:lnTo>
                        <a:pt x="32" y="15"/>
                      </a:lnTo>
                      <a:lnTo>
                        <a:pt x="27" y="14"/>
                      </a:lnTo>
                      <a:lnTo>
                        <a:pt x="27" y="14"/>
                      </a:lnTo>
                      <a:lnTo>
                        <a:pt x="23" y="14"/>
                      </a:lnTo>
                      <a:lnTo>
                        <a:pt x="20" y="17"/>
                      </a:lnTo>
                      <a:lnTo>
                        <a:pt x="17" y="19"/>
                      </a:lnTo>
                      <a:lnTo>
                        <a:pt x="17" y="26"/>
                      </a:lnTo>
                      <a:lnTo>
                        <a:pt x="0" y="25"/>
                      </a:lnTo>
                      <a:lnTo>
                        <a:pt x="0" y="25"/>
                      </a:lnTo>
                      <a:lnTo>
                        <a:pt x="0" y="17"/>
                      </a:lnTo>
                      <a:lnTo>
                        <a:pt x="2" y="11"/>
                      </a:lnTo>
                      <a:lnTo>
                        <a:pt x="5" y="7"/>
                      </a:lnTo>
                      <a:lnTo>
                        <a:pt x="9" y="4"/>
                      </a:lnTo>
                      <a:lnTo>
                        <a:pt x="13" y="2"/>
                      </a:lnTo>
                      <a:lnTo>
                        <a:pt x="19" y="0"/>
                      </a:lnTo>
                      <a:lnTo>
                        <a:pt x="29" y="0"/>
                      </a:lnTo>
                      <a:lnTo>
                        <a:pt x="29" y="0"/>
                      </a:lnTo>
                      <a:lnTo>
                        <a:pt x="36" y="0"/>
                      </a:lnTo>
                      <a:lnTo>
                        <a:pt x="41" y="2"/>
                      </a:lnTo>
                      <a:lnTo>
                        <a:pt x="47" y="3"/>
                      </a:lnTo>
                      <a:lnTo>
                        <a:pt x="49" y="6"/>
                      </a:lnTo>
                      <a:lnTo>
                        <a:pt x="54" y="8"/>
                      </a:lnTo>
                      <a:lnTo>
                        <a:pt x="55" y="12"/>
                      </a:lnTo>
                      <a:lnTo>
                        <a:pt x="56" y="17"/>
                      </a:lnTo>
                      <a:lnTo>
                        <a:pt x="56" y="21"/>
                      </a:lnTo>
                      <a:lnTo>
                        <a:pt x="56" y="21"/>
                      </a:lnTo>
                      <a:lnTo>
                        <a:pt x="55" y="29"/>
                      </a:lnTo>
                      <a:lnTo>
                        <a:pt x="51" y="37"/>
                      </a:lnTo>
                      <a:lnTo>
                        <a:pt x="45" y="43"/>
                      </a:lnTo>
                      <a:lnTo>
                        <a:pt x="39" y="50"/>
                      </a:lnTo>
                      <a:lnTo>
                        <a:pt x="24" y="65"/>
                      </a:lnTo>
                      <a:lnTo>
                        <a:pt x="43" y="65"/>
                      </a:lnTo>
                      <a:lnTo>
                        <a:pt x="43" y="65"/>
                      </a:lnTo>
                      <a:lnTo>
                        <a:pt x="44" y="64"/>
                      </a:lnTo>
                      <a:lnTo>
                        <a:pt x="44" y="62"/>
                      </a:lnTo>
                      <a:lnTo>
                        <a:pt x="47" y="53"/>
                      </a:lnTo>
                      <a:lnTo>
                        <a:pt x="60" y="53"/>
                      </a:lnTo>
                      <a:lnTo>
                        <a:pt x="60" y="77"/>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68" name="Freeform 305">
                  <a:extLst>
                    <a:ext uri="{FF2B5EF4-FFF2-40B4-BE49-F238E27FC236}">
                      <a16:creationId xmlns:a16="http://schemas.microsoft.com/office/drawing/2014/main" id="{ADC9A69D-6031-4504-A036-60DD0A622C05}"/>
                    </a:ext>
                  </a:extLst>
                </p:cNvPr>
                <p:cNvSpPr>
                  <a:spLocks/>
                </p:cNvSpPr>
                <p:nvPr/>
              </p:nvSpPr>
              <p:spPr bwMode="auto">
                <a:xfrm>
                  <a:off x="1563688" y="6159778"/>
                  <a:ext cx="49214" cy="71438"/>
                </a:xfrm>
                <a:custGeom>
                  <a:avLst/>
                  <a:gdLst>
                    <a:gd name="T0" fmla="*/ 46 w 64"/>
                    <a:gd name="T1" fmla="*/ 43 h 88"/>
                    <a:gd name="T2" fmla="*/ 60 w 64"/>
                    <a:gd name="T3" fmla="*/ 49 h 88"/>
                    <a:gd name="T4" fmla="*/ 64 w 64"/>
                    <a:gd name="T5" fmla="*/ 63 h 88"/>
                    <a:gd name="T6" fmla="*/ 62 w 64"/>
                    <a:gd name="T7" fmla="*/ 69 h 88"/>
                    <a:gd name="T8" fmla="*/ 58 w 64"/>
                    <a:gd name="T9" fmla="*/ 79 h 88"/>
                    <a:gd name="T10" fmla="*/ 50 w 64"/>
                    <a:gd name="T11" fmla="*/ 84 h 88"/>
                    <a:gd name="T12" fmla="*/ 38 w 64"/>
                    <a:gd name="T13" fmla="*/ 88 h 88"/>
                    <a:gd name="T14" fmla="*/ 31 w 64"/>
                    <a:gd name="T15" fmla="*/ 88 h 88"/>
                    <a:gd name="T16" fmla="*/ 14 w 64"/>
                    <a:gd name="T17" fmla="*/ 84 h 88"/>
                    <a:gd name="T18" fmla="*/ 0 w 64"/>
                    <a:gd name="T19" fmla="*/ 76 h 88"/>
                    <a:gd name="T20" fmla="*/ 11 w 64"/>
                    <a:gd name="T21" fmla="*/ 64 h 88"/>
                    <a:gd name="T22" fmla="*/ 19 w 64"/>
                    <a:gd name="T23" fmla="*/ 71 h 88"/>
                    <a:gd name="T24" fmla="*/ 30 w 64"/>
                    <a:gd name="T25" fmla="*/ 73 h 88"/>
                    <a:gd name="T26" fmla="*/ 35 w 64"/>
                    <a:gd name="T27" fmla="*/ 72 h 88"/>
                    <a:gd name="T28" fmla="*/ 42 w 64"/>
                    <a:gd name="T29" fmla="*/ 67 h 88"/>
                    <a:gd name="T30" fmla="*/ 43 w 64"/>
                    <a:gd name="T31" fmla="*/ 61 h 88"/>
                    <a:gd name="T32" fmla="*/ 41 w 64"/>
                    <a:gd name="T33" fmla="*/ 53 h 88"/>
                    <a:gd name="T34" fmla="*/ 31 w 64"/>
                    <a:gd name="T35" fmla="*/ 51 h 88"/>
                    <a:gd name="T36" fmla="*/ 21 w 64"/>
                    <a:gd name="T37" fmla="*/ 51 h 88"/>
                    <a:gd name="T38" fmla="*/ 27 w 64"/>
                    <a:gd name="T39" fmla="*/ 37 h 88"/>
                    <a:gd name="T40" fmla="*/ 34 w 64"/>
                    <a:gd name="T41" fmla="*/ 36 h 88"/>
                    <a:gd name="T42" fmla="*/ 41 w 64"/>
                    <a:gd name="T43" fmla="*/ 29 h 88"/>
                    <a:gd name="T44" fmla="*/ 42 w 64"/>
                    <a:gd name="T45" fmla="*/ 24 h 88"/>
                    <a:gd name="T46" fmla="*/ 39 w 64"/>
                    <a:gd name="T47" fmla="*/ 17 h 88"/>
                    <a:gd name="T48" fmla="*/ 33 w 64"/>
                    <a:gd name="T49" fmla="*/ 14 h 88"/>
                    <a:gd name="T50" fmla="*/ 27 w 64"/>
                    <a:gd name="T51" fmla="*/ 14 h 88"/>
                    <a:gd name="T52" fmla="*/ 23 w 64"/>
                    <a:gd name="T53" fmla="*/ 20 h 88"/>
                    <a:gd name="T54" fmla="*/ 4 w 64"/>
                    <a:gd name="T55" fmla="*/ 24 h 88"/>
                    <a:gd name="T56" fmla="*/ 4 w 64"/>
                    <a:gd name="T57" fmla="*/ 17 h 88"/>
                    <a:gd name="T58" fmla="*/ 10 w 64"/>
                    <a:gd name="T59" fmla="*/ 8 h 88"/>
                    <a:gd name="T60" fmla="*/ 18 w 64"/>
                    <a:gd name="T61" fmla="*/ 2 h 88"/>
                    <a:gd name="T62" fmla="*/ 34 w 64"/>
                    <a:gd name="T63" fmla="*/ 0 h 88"/>
                    <a:gd name="T64" fmla="*/ 41 w 64"/>
                    <a:gd name="T65" fmla="*/ 1 h 88"/>
                    <a:gd name="T66" fmla="*/ 51 w 64"/>
                    <a:gd name="T67" fmla="*/ 4 h 88"/>
                    <a:gd name="T68" fmla="*/ 58 w 64"/>
                    <a:gd name="T69" fmla="*/ 9 h 88"/>
                    <a:gd name="T70" fmla="*/ 61 w 64"/>
                    <a:gd name="T71" fmla="*/ 17 h 88"/>
                    <a:gd name="T72" fmla="*/ 61 w 64"/>
                    <a:gd name="T73" fmla="*/ 22 h 88"/>
                    <a:gd name="T74" fmla="*/ 57 w 64"/>
                    <a:gd name="T75" fmla="*/ 36 h 88"/>
                    <a:gd name="T76" fmla="*/ 46 w 64"/>
                    <a:gd name="T77"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88">
                      <a:moveTo>
                        <a:pt x="46" y="43"/>
                      </a:moveTo>
                      <a:lnTo>
                        <a:pt x="46" y="43"/>
                      </a:lnTo>
                      <a:lnTo>
                        <a:pt x="54" y="45"/>
                      </a:lnTo>
                      <a:lnTo>
                        <a:pt x="60" y="49"/>
                      </a:lnTo>
                      <a:lnTo>
                        <a:pt x="62" y="55"/>
                      </a:lnTo>
                      <a:lnTo>
                        <a:pt x="64" y="63"/>
                      </a:lnTo>
                      <a:lnTo>
                        <a:pt x="64" y="63"/>
                      </a:lnTo>
                      <a:lnTo>
                        <a:pt x="62" y="69"/>
                      </a:lnTo>
                      <a:lnTo>
                        <a:pt x="61" y="73"/>
                      </a:lnTo>
                      <a:lnTo>
                        <a:pt x="58" y="79"/>
                      </a:lnTo>
                      <a:lnTo>
                        <a:pt x="54" y="82"/>
                      </a:lnTo>
                      <a:lnTo>
                        <a:pt x="50" y="84"/>
                      </a:lnTo>
                      <a:lnTo>
                        <a:pt x="45" y="87"/>
                      </a:lnTo>
                      <a:lnTo>
                        <a:pt x="38" y="88"/>
                      </a:lnTo>
                      <a:lnTo>
                        <a:pt x="31" y="88"/>
                      </a:lnTo>
                      <a:lnTo>
                        <a:pt x="31" y="88"/>
                      </a:lnTo>
                      <a:lnTo>
                        <a:pt x="22" y="87"/>
                      </a:lnTo>
                      <a:lnTo>
                        <a:pt x="14" y="84"/>
                      </a:lnTo>
                      <a:lnTo>
                        <a:pt x="6" y="82"/>
                      </a:lnTo>
                      <a:lnTo>
                        <a:pt x="0" y="76"/>
                      </a:lnTo>
                      <a:lnTo>
                        <a:pt x="11" y="64"/>
                      </a:lnTo>
                      <a:lnTo>
                        <a:pt x="11" y="64"/>
                      </a:lnTo>
                      <a:lnTo>
                        <a:pt x="15" y="68"/>
                      </a:lnTo>
                      <a:lnTo>
                        <a:pt x="19" y="71"/>
                      </a:lnTo>
                      <a:lnTo>
                        <a:pt x="25" y="72"/>
                      </a:lnTo>
                      <a:lnTo>
                        <a:pt x="30" y="73"/>
                      </a:lnTo>
                      <a:lnTo>
                        <a:pt x="30" y="73"/>
                      </a:lnTo>
                      <a:lnTo>
                        <a:pt x="35" y="72"/>
                      </a:lnTo>
                      <a:lnTo>
                        <a:pt x="39" y="71"/>
                      </a:lnTo>
                      <a:lnTo>
                        <a:pt x="42" y="67"/>
                      </a:lnTo>
                      <a:lnTo>
                        <a:pt x="43" y="61"/>
                      </a:lnTo>
                      <a:lnTo>
                        <a:pt x="43" y="61"/>
                      </a:lnTo>
                      <a:lnTo>
                        <a:pt x="43" y="56"/>
                      </a:lnTo>
                      <a:lnTo>
                        <a:pt x="41" y="53"/>
                      </a:lnTo>
                      <a:lnTo>
                        <a:pt x="37" y="51"/>
                      </a:lnTo>
                      <a:lnTo>
                        <a:pt x="31" y="51"/>
                      </a:lnTo>
                      <a:lnTo>
                        <a:pt x="31" y="51"/>
                      </a:lnTo>
                      <a:lnTo>
                        <a:pt x="21" y="51"/>
                      </a:lnTo>
                      <a:lnTo>
                        <a:pt x="21" y="39"/>
                      </a:lnTo>
                      <a:lnTo>
                        <a:pt x="27" y="37"/>
                      </a:lnTo>
                      <a:lnTo>
                        <a:pt x="27" y="37"/>
                      </a:lnTo>
                      <a:lnTo>
                        <a:pt x="34" y="36"/>
                      </a:lnTo>
                      <a:lnTo>
                        <a:pt x="38" y="33"/>
                      </a:lnTo>
                      <a:lnTo>
                        <a:pt x="41" y="29"/>
                      </a:lnTo>
                      <a:lnTo>
                        <a:pt x="42" y="24"/>
                      </a:lnTo>
                      <a:lnTo>
                        <a:pt x="42" y="24"/>
                      </a:lnTo>
                      <a:lnTo>
                        <a:pt x="42" y="20"/>
                      </a:lnTo>
                      <a:lnTo>
                        <a:pt x="39" y="17"/>
                      </a:lnTo>
                      <a:lnTo>
                        <a:pt x="37" y="14"/>
                      </a:lnTo>
                      <a:lnTo>
                        <a:pt x="33" y="14"/>
                      </a:lnTo>
                      <a:lnTo>
                        <a:pt x="33" y="14"/>
                      </a:lnTo>
                      <a:lnTo>
                        <a:pt x="27" y="14"/>
                      </a:lnTo>
                      <a:lnTo>
                        <a:pt x="25" y="17"/>
                      </a:lnTo>
                      <a:lnTo>
                        <a:pt x="23" y="20"/>
                      </a:lnTo>
                      <a:lnTo>
                        <a:pt x="22" y="26"/>
                      </a:lnTo>
                      <a:lnTo>
                        <a:pt x="4" y="24"/>
                      </a:lnTo>
                      <a:lnTo>
                        <a:pt x="4" y="24"/>
                      </a:lnTo>
                      <a:lnTo>
                        <a:pt x="4" y="17"/>
                      </a:lnTo>
                      <a:lnTo>
                        <a:pt x="7" y="12"/>
                      </a:lnTo>
                      <a:lnTo>
                        <a:pt x="10" y="8"/>
                      </a:lnTo>
                      <a:lnTo>
                        <a:pt x="14" y="5"/>
                      </a:lnTo>
                      <a:lnTo>
                        <a:pt x="18" y="2"/>
                      </a:lnTo>
                      <a:lnTo>
                        <a:pt x="23" y="1"/>
                      </a:lnTo>
                      <a:lnTo>
                        <a:pt x="34" y="0"/>
                      </a:lnTo>
                      <a:lnTo>
                        <a:pt x="34" y="0"/>
                      </a:lnTo>
                      <a:lnTo>
                        <a:pt x="41" y="1"/>
                      </a:lnTo>
                      <a:lnTo>
                        <a:pt x="46" y="2"/>
                      </a:lnTo>
                      <a:lnTo>
                        <a:pt x="51" y="4"/>
                      </a:lnTo>
                      <a:lnTo>
                        <a:pt x="54" y="6"/>
                      </a:lnTo>
                      <a:lnTo>
                        <a:pt x="58" y="9"/>
                      </a:lnTo>
                      <a:lnTo>
                        <a:pt x="60" y="13"/>
                      </a:lnTo>
                      <a:lnTo>
                        <a:pt x="61" y="17"/>
                      </a:lnTo>
                      <a:lnTo>
                        <a:pt x="61" y="22"/>
                      </a:lnTo>
                      <a:lnTo>
                        <a:pt x="61" y="22"/>
                      </a:lnTo>
                      <a:lnTo>
                        <a:pt x="60" y="29"/>
                      </a:lnTo>
                      <a:lnTo>
                        <a:pt x="57" y="36"/>
                      </a:lnTo>
                      <a:lnTo>
                        <a:pt x="51" y="40"/>
                      </a:lnTo>
                      <a:lnTo>
                        <a:pt x="46" y="43"/>
                      </a:lnTo>
                      <a:lnTo>
                        <a:pt x="46"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grpSp>
          <p:grpSp>
            <p:nvGrpSpPr>
              <p:cNvPr id="69" name="Group 68">
                <a:extLst>
                  <a:ext uri="{FF2B5EF4-FFF2-40B4-BE49-F238E27FC236}">
                    <a16:creationId xmlns:a16="http://schemas.microsoft.com/office/drawing/2014/main" id="{3E350EE2-6592-4BC9-906E-A73961BB1ED3}"/>
                  </a:ext>
                </a:extLst>
              </p:cNvPr>
              <p:cNvGrpSpPr>
                <a:grpSpLocks noChangeAspect="1"/>
              </p:cNvGrpSpPr>
              <p:nvPr/>
            </p:nvGrpSpPr>
            <p:grpSpPr>
              <a:xfrm>
                <a:off x="4529305" y="1895730"/>
                <a:ext cx="496844" cy="480405"/>
                <a:chOff x="4951414" y="1663700"/>
                <a:chExt cx="522288" cy="522288"/>
              </a:xfrm>
              <a:solidFill>
                <a:schemeClr val="tx1"/>
              </a:solidFill>
            </p:grpSpPr>
            <p:sp>
              <p:nvSpPr>
                <p:cNvPr id="70" name="Freeform 21">
                  <a:extLst>
                    <a:ext uri="{FF2B5EF4-FFF2-40B4-BE49-F238E27FC236}">
                      <a16:creationId xmlns:a16="http://schemas.microsoft.com/office/drawing/2014/main" id="{619FEB23-97F7-4F57-9AE2-4E7D20F0D7A0}"/>
                    </a:ext>
                  </a:extLst>
                </p:cNvPr>
                <p:cNvSpPr>
                  <a:spLocks noEditPoints="1"/>
                </p:cNvSpPr>
                <p:nvPr/>
              </p:nvSpPr>
              <p:spPr bwMode="auto">
                <a:xfrm>
                  <a:off x="4951414" y="1663700"/>
                  <a:ext cx="522288" cy="522288"/>
                </a:xfrm>
                <a:custGeom>
                  <a:avLst/>
                  <a:gdLst>
                    <a:gd name="T0" fmla="*/ 313 w 658"/>
                    <a:gd name="T1" fmla="*/ 657 h 658"/>
                    <a:gd name="T2" fmla="*/ 263 w 658"/>
                    <a:gd name="T3" fmla="*/ 651 h 658"/>
                    <a:gd name="T4" fmla="*/ 201 w 658"/>
                    <a:gd name="T5" fmla="*/ 631 h 658"/>
                    <a:gd name="T6" fmla="*/ 121 w 658"/>
                    <a:gd name="T7" fmla="*/ 583 h 658"/>
                    <a:gd name="T8" fmla="*/ 56 w 658"/>
                    <a:gd name="T9" fmla="*/ 513 h 658"/>
                    <a:gd name="T10" fmla="*/ 15 w 658"/>
                    <a:gd name="T11" fmla="*/ 427 h 658"/>
                    <a:gd name="T12" fmla="*/ 4 w 658"/>
                    <a:gd name="T13" fmla="*/ 379 h 658"/>
                    <a:gd name="T14" fmla="*/ 0 w 658"/>
                    <a:gd name="T15" fmla="*/ 329 h 658"/>
                    <a:gd name="T16" fmla="*/ 2 w 658"/>
                    <a:gd name="T17" fmla="*/ 295 h 658"/>
                    <a:gd name="T18" fmla="*/ 10 w 658"/>
                    <a:gd name="T19" fmla="*/ 247 h 658"/>
                    <a:gd name="T20" fmla="*/ 40 w 658"/>
                    <a:gd name="T21" fmla="*/ 172 h 658"/>
                    <a:gd name="T22" fmla="*/ 96 w 658"/>
                    <a:gd name="T23" fmla="*/ 96 h 658"/>
                    <a:gd name="T24" fmla="*/ 173 w 658"/>
                    <a:gd name="T25" fmla="*/ 40 h 658"/>
                    <a:gd name="T26" fmla="*/ 247 w 658"/>
                    <a:gd name="T27" fmla="*/ 11 h 658"/>
                    <a:gd name="T28" fmla="*/ 295 w 658"/>
                    <a:gd name="T29" fmla="*/ 1 h 658"/>
                    <a:gd name="T30" fmla="*/ 329 w 658"/>
                    <a:gd name="T31" fmla="*/ 0 h 658"/>
                    <a:gd name="T32" fmla="*/ 379 w 658"/>
                    <a:gd name="T33" fmla="*/ 4 h 658"/>
                    <a:gd name="T34" fmla="*/ 427 w 658"/>
                    <a:gd name="T35" fmla="*/ 15 h 658"/>
                    <a:gd name="T36" fmla="*/ 513 w 658"/>
                    <a:gd name="T37" fmla="*/ 56 h 658"/>
                    <a:gd name="T38" fmla="*/ 583 w 658"/>
                    <a:gd name="T39" fmla="*/ 119 h 658"/>
                    <a:gd name="T40" fmla="*/ 632 w 658"/>
                    <a:gd name="T41" fmla="*/ 201 h 658"/>
                    <a:gd name="T42" fmla="*/ 651 w 658"/>
                    <a:gd name="T43" fmla="*/ 263 h 658"/>
                    <a:gd name="T44" fmla="*/ 658 w 658"/>
                    <a:gd name="T45" fmla="*/ 311 h 658"/>
                    <a:gd name="T46" fmla="*/ 658 w 658"/>
                    <a:gd name="T47" fmla="*/ 346 h 658"/>
                    <a:gd name="T48" fmla="*/ 651 w 658"/>
                    <a:gd name="T49" fmla="*/ 395 h 658"/>
                    <a:gd name="T50" fmla="*/ 632 w 658"/>
                    <a:gd name="T51" fmla="*/ 456 h 658"/>
                    <a:gd name="T52" fmla="*/ 583 w 658"/>
                    <a:gd name="T53" fmla="*/ 538 h 658"/>
                    <a:gd name="T54" fmla="*/ 513 w 658"/>
                    <a:gd name="T55" fmla="*/ 602 h 658"/>
                    <a:gd name="T56" fmla="*/ 427 w 658"/>
                    <a:gd name="T57" fmla="*/ 643 h 658"/>
                    <a:gd name="T58" fmla="*/ 379 w 658"/>
                    <a:gd name="T59" fmla="*/ 654 h 658"/>
                    <a:gd name="T60" fmla="*/ 329 w 658"/>
                    <a:gd name="T61" fmla="*/ 658 h 658"/>
                    <a:gd name="T62" fmla="*/ 329 w 658"/>
                    <a:gd name="T63" fmla="*/ 37 h 658"/>
                    <a:gd name="T64" fmla="*/ 243 w 658"/>
                    <a:gd name="T65" fmla="*/ 51 h 658"/>
                    <a:gd name="T66" fmla="*/ 166 w 658"/>
                    <a:gd name="T67" fmla="*/ 87 h 658"/>
                    <a:gd name="T68" fmla="*/ 105 w 658"/>
                    <a:gd name="T69" fmla="*/ 143 h 658"/>
                    <a:gd name="T70" fmla="*/ 62 w 658"/>
                    <a:gd name="T71" fmla="*/ 216 h 658"/>
                    <a:gd name="T72" fmla="*/ 40 w 658"/>
                    <a:gd name="T73" fmla="*/ 299 h 658"/>
                    <a:gd name="T74" fmla="*/ 40 w 658"/>
                    <a:gd name="T75" fmla="*/ 358 h 658"/>
                    <a:gd name="T76" fmla="*/ 62 w 658"/>
                    <a:gd name="T77" fmla="*/ 442 h 658"/>
                    <a:gd name="T78" fmla="*/ 105 w 658"/>
                    <a:gd name="T79" fmla="*/ 514 h 658"/>
                    <a:gd name="T80" fmla="*/ 166 w 658"/>
                    <a:gd name="T81" fmla="*/ 571 h 658"/>
                    <a:gd name="T82" fmla="*/ 243 w 658"/>
                    <a:gd name="T83" fmla="*/ 607 h 658"/>
                    <a:gd name="T84" fmla="*/ 329 w 658"/>
                    <a:gd name="T85" fmla="*/ 620 h 658"/>
                    <a:gd name="T86" fmla="*/ 388 w 658"/>
                    <a:gd name="T87" fmla="*/ 614 h 658"/>
                    <a:gd name="T88" fmla="*/ 467 w 658"/>
                    <a:gd name="T89" fmla="*/ 585 h 658"/>
                    <a:gd name="T90" fmla="*/ 534 w 658"/>
                    <a:gd name="T91" fmla="*/ 534 h 658"/>
                    <a:gd name="T92" fmla="*/ 585 w 658"/>
                    <a:gd name="T93" fmla="*/ 467 h 658"/>
                    <a:gd name="T94" fmla="*/ 615 w 658"/>
                    <a:gd name="T95" fmla="*/ 388 h 658"/>
                    <a:gd name="T96" fmla="*/ 620 w 658"/>
                    <a:gd name="T97" fmla="*/ 329 h 658"/>
                    <a:gd name="T98" fmla="*/ 607 w 658"/>
                    <a:gd name="T99" fmla="*/ 243 h 658"/>
                    <a:gd name="T100" fmla="*/ 571 w 658"/>
                    <a:gd name="T101" fmla="*/ 166 h 658"/>
                    <a:gd name="T102" fmla="*/ 514 w 658"/>
                    <a:gd name="T103" fmla="*/ 105 h 658"/>
                    <a:gd name="T104" fmla="*/ 443 w 658"/>
                    <a:gd name="T105" fmla="*/ 60 h 658"/>
                    <a:gd name="T106" fmla="*/ 358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7"/>
                      </a:lnTo>
                      <a:lnTo>
                        <a:pt x="295" y="655"/>
                      </a:lnTo>
                      <a:lnTo>
                        <a:pt x="279" y="654"/>
                      </a:lnTo>
                      <a:lnTo>
                        <a:pt x="263" y="651"/>
                      </a:lnTo>
                      <a:lnTo>
                        <a:pt x="247" y="647"/>
                      </a:lnTo>
                      <a:lnTo>
                        <a:pt x="232" y="643"/>
                      </a:lnTo>
                      <a:lnTo>
                        <a:pt x="201" y="631"/>
                      </a:lnTo>
                      <a:lnTo>
                        <a:pt x="173" y="618"/>
                      </a:lnTo>
                      <a:lnTo>
                        <a:pt x="145" y="602"/>
                      </a:lnTo>
                      <a:lnTo>
                        <a:pt x="121" y="583"/>
                      </a:lnTo>
                      <a:lnTo>
                        <a:pt x="96" y="561"/>
                      </a:lnTo>
                      <a:lnTo>
                        <a:pt x="75" y="538"/>
                      </a:lnTo>
                      <a:lnTo>
                        <a:pt x="56" y="513"/>
                      </a:lnTo>
                      <a:lnTo>
                        <a:pt x="40" y="486"/>
                      </a:lnTo>
                      <a:lnTo>
                        <a:pt x="27" y="456"/>
                      </a:lnTo>
                      <a:lnTo>
                        <a:pt x="15" y="427"/>
                      </a:lnTo>
                      <a:lnTo>
                        <a:pt x="10" y="411"/>
                      </a:lnTo>
                      <a:lnTo>
                        <a:pt x="6" y="395"/>
                      </a:lnTo>
                      <a:lnTo>
                        <a:pt x="4" y="379"/>
                      </a:lnTo>
                      <a:lnTo>
                        <a:pt x="2" y="362"/>
                      </a:lnTo>
                      <a:lnTo>
                        <a:pt x="1" y="346"/>
                      </a:lnTo>
                      <a:lnTo>
                        <a:pt x="0" y="329"/>
                      </a:lnTo>
                      <a:lnTo>
                        <a:pt x="0" y="329"/>
                      </a:lnTo>
                      <a:lnTo>
                        <a:pt x="1" y="311"/>
                      </a:lnTo>
                      <a:lnTo>
                        <a:pt x="2" y="295"/>
                      </a:lnTo>
                      <a:lnTo>
                        <a:pt x="4" y="279"/>
                      </a:lnTo>
                      <a:lnTo>
                        <a:pt x="6" y="263"/>
                      </a:lnTo>
                      <a:lnTo>
                        <a:pt x="10" y="247"/>
                      </a:lnTo>
                      <a:lnTo>
                        <a:pt x="15" y="231"/>
                      </a:lnTo>
                      <a:lnTo>
                        <a:pt x="27" y="201"/>
                      </a:lnTo>
                      <a:lnTo>
                        <a:pt x="40" y="172"/>
                      </a:lnTo>
                      <a:lnTo>
                        <a:pt x="56" y="145"/>
                      </a:lnTo>
                      <a:lnTo>
                        <a:pt x="75" y="119"/>
                      </a:lnTo>
                      <a:lnTo>
                        <a:pt x="96" y="96"/>
                      </a:lnTo>
                      <a:lnTo>
                        <a:pt x="121" y="75"/>
                      </a:lnTo>
                      <a:lnTo>
                        <a:pt x="145" y="56"/>
                      </a:lnTo>
                      <a:lnTo>
                        <a:pt x="173" y="40"/>
                      </a:lnTo>
                      <a:lnTo>
                        <a:pt x="201" y="25"/>
                      </a:lnTo>
                      <a:lnTo>
                        <a:pt x="232" y="15"/>
                      </a:lnTo>
                      <a:lnTo>
                        <a:pt x="247" y="11"/>
                      </a:lnTo>
                      <a:lnTo>
                        <a:pt x="263" y="6"/>
                      </a:lnTo>
                      <a:lnTo>
                        <a:pt x="279" y="4"/>
                      </a:lnTo>
                      <a:lnTo>
                        <a:pt x="295" y="1"/>
                      </a:lnTo>
                      <a:lnTo>
                        <a:pt x="313" y="1"/>
                      </a:lnTo>
                      <a:lnTo>
                        <a:pt x="329" y="0"/>
                      </a:lnTo>
                      <a:lnTo>
                        <a:pt x="329" y="0"/>
                      </a:lnTo>
                      <a:lnTo>
                        <a:pt x="346" y="1"/>
                      </a:lnTo>
                      <a:lnTo>
                        <a:pt x="362" y="1"/>
                      </a:lnTo>
                      <a:lnTo>
                        <a:pt x="379" y="4"/>
                      </a:lnTo>
                      <a:lnTo>
                        <a:pt x="396" y="6"/>
                      </a:lnTo>
                      <a:lnTo>
                        <a:pt x="411" y="11"/>
                      </a:lnTo>
                      <a:lnTo>
                        <a:pt x="427" y="15"/>
                      </a:lnTo>
                      <a:lnTo>
                        <a:pt x="456" y="25"/>
                      </a:lnTo>
                      <a:lnTo>
                        <a:pt x="486" y="40"/>
                      </a:lnTo>
                      <a:lnTo>
                        <a:pt x="513" y="56"/>
                      </a:lnTo>
                      <a:lnTo>
                        <a:pt x="538" y="75"/>
                      </a:lnTo>
                      <a:lnTo>
                        <a:pt x="561" y="96"/>
                      </a:lnTo>
                      <a:lnTo>
                        <a:pt x="583" y="119"/>
                      </a:lnTo>
                      <a:lnTo>
                        <a:pt x="601" y="145"/>
                      </a:lnTo>
                      <a:lnTo>
                        <a:pt x="618" y="172"/>
                      </a:lnTo>
                      <a:lnTo>
                        <a:pt x="632" y="201"/>
                      </a:lnTo>
                      <a:lnTo>
                        <a:pt x="643" y="231"/>
                      </a:lnTo>
                      <a:lnTo>
                        <a:pt x="647" y="247"/>
                      </a:lnTo>
                      <a:lnTo>
                        <a:pt x="651" y="263"/>
                      </a:lnTo>
                      <a:lnTo>
                        <a:pt x="654" y="279"/>
                      </a:lnTo>
                      <a:lnTo>
                        <a:pt x="657" y="295"/>
                      </a:lnTo>
                      <a:lnTo>
                        <a:pt x="658" y="311"/>
                      </a:lnTo>
                      <a:lnTo>
                        <a:pt x="658" y="329"/>
                      </a:lnTo>
                      <a:lnTo>
                        <a:pt x="658" y="329"/>
                      </a:lnTo>
                      <a:lnTo>
                        <a:pt x="658" y="346"/>
                      </a:lnTo>
                      <a:lnTo>
                        <a:pt x="657" y="362"/>
                      </a:lnTo>
                      <a:lnTo>
                        <a:pt x="654" y="379"/>
                      </a:lnTo>
                      <a:lnTo>
                        <a:pt x="651" y="395"/>
                      </a:lnTo>
                      <a:lnTo>
                        <a:pt x="647" y="411"/>
                      </a:lnTo>
                      <a:lnTo>
                        <a:pt x="643" y="427"/>
                      </a:lnTo>
                      <a:lnTo>
                        <a:pt x="632" y="456"/>
                      </a:lnTo>
                      <a:lnTo>
                        <a:pt x="618" y="486"/>
                      </a:lnTo>
                      <a:lnTo>
                        <a:pt x="601" y="513"/>
                      </a:lnTo>
                      <a:lnTo>
                        <a:pt x="583" y="538"/>
                      </a:lnTo>
                      <a:lnTo>
                        <a:pt x="561" y="561"/>
                      </a:lnTo>
                      <a:lnTo>
                        <a:pt x="538" y="583"/>
                      </a:lnTo>
                      <a:lnTo>
                        <a:pt x="513" y="602"/>
                      </a:lnTo>
                      <a:lnTo>
                        <a:pt x="486" y="618"/>
                      </a:lnTo>
                      <a:lnTo>
                        <a:pt x="456" y="631"/>
                      </a:lnTo>
                      <a:lnTo>
                        <a:pt x="427" y="643"/>
                      </a:lnTo>
                      <a:lnTo>
                        <a:pt x="411" y="647"/>
                      </a:lnTo>
                      <a:lnTo>
                        <a:pt x="396" y="651"/>
                      </a:lnTo>
                      <a:lnTo>
                        <a:pt x="379" y="654"/>
                      </a:lnTo>
                      <a:lnTo>
                        <a:pt x="362" y="655"/>
                      </a:lnTo>
                      <a:lnTo>
                        <a:pt x="346" y="657"/>
                      </a:lnTo>
                      <a:lnTo>
                        <a:pt x="329" y="658"/>
                      </a:lnTo>
                      <a:lnTo>
                        <a:pt x="329" y="658"/>
                      </a:lnTo>
                      <a:close/>
                      <a:moveTo>
                        <a:pt x="329" y="37"/>
                      </a:moveTo>
                      <a:lnTo>
                        <a:pt x="329" y="37"/>
                      </a:lnTo>
                      <a:lnTo>
                        <a:pt x="299" y="39"/>
                      </a:lnTo>
                      <a:lnTo>
                        <a:pt x="271" y="44"/>
                      </a:lnTo>
                      <a:lnTo>
                        <a:pt x="243" y="51"/>
                      </a:lnTo>
                      <a:lnTo>
                        <a:pt x="216" y="60"/>
                      </a:lnTo>
                      <a:lnTo>
                        <a:pt x="190" y="72"/>
                      </a:lnTo>
                      <a:lnTo>
                        <a:pt x="166" y="87"/>
                      </a:lnTo>
                      <a:lnTo>
                        <a:pt x="143" y="105"/>
                      </a:lnTo>
                      <a:lnTo>
                        <a:pt x="123" y="123"/>
                      </a:lnTo>
                      <a:lnTo>
                        <a:pt x="105" y="143"/>
                      </a:lnTo>
                      <a:lnTo>
                        <a:pt x="88" y="166"/>
                      </a:lnTo>
                      <a:lnTo>
                        <a:pt x="74" y="191"/>
                      </a:lnTo>
                      <a:lnTo>
                        <a:pt x="62" y="216"/>
                      </a:lnTo>
                      <a:lnTo>
                        <a:pt x="51" y="243"/>
                      </a:lnTo>
                      <a:lnTo>
                        <a:pt x="44" y="270"/>
                      </a:lnTo>
                      <a:lnTo>
                        <a:pt x="40" y="299"/>
                      </a:lnTo>
                      <a:lnTo>
                        <a:pt x="37" y="329"/>
                      </a:lnTo>
                      <a:lnTo>
                        <a:pt x="37" y="329"/>
                      </a:lnTo>
                      <a:lnTo>
                        <a:pt x="40" y="358"/>
                      </a:lnTo>
                      <a:lnTo>
                        <a:pt x="44" y="388"/>
                      </a:lnTo>
                      <a:lnTo>
                        <a:pt x="51" y="415"/>
                      </a:lnTo>
                      <a:lnTo>
                        <a:pt x="62" y="442"/>
                      </a:lnTo>
                      <a:lnTo>
                        <a:pt x="74" y="467"/>
                      </a:lnTo>
                      <a:lnTo>
                        <a:pt x="88" y="491"/>
                      </a:lnTo>
                      <a:lnTo>
                        <a:pt x="105" y="514"/>
                      </a:lnTo>
                      <a:lnTo>
                        <a:pt x="123" y="534"/>
                      </a:lnTo>
                      <a:lnTo>
                        <a:pt x="143" y="553"/>
                      </a:lnTo>
                      <a:lnTo>
                        <a:pt x="166" y="571"/>
                      </a:lnTo>
                      <a:lnTo>
                        <a:pt x="190" y="585"/>
                      </a:lnTo>
                      <a:lnTo>
                        <a:pt x="216" y="597"/>
                      </a:lnTo>
                      <a:lnTo>
                        <a:pt x="243" y="607"/>
                      </a:lnTo>
                      <a:lnTo>
                        <a:pt x="271" y="614"/>
                      </a:lnTo>
                      <a:lnTo>
                        <a:pt x="299" y="619"/>
                      </a:lnTo>
                      <a:lnTo>
                        <a:pt x="329" y="620"/>
                      </a:lnTo>
                      <a:lnTo>
                        <a:pt x="329" y="620"/>
                      </a:lnTo>
                      <a:lnTo>
                        <a:pt x="358" y="619"/>
                      </a:lnTo>
                      <a:lnTo>
                        <a:pt x="388" y="614"/>
                      </a:lnTo>
                      <a:lnTo>
                        <a:pt x="416" y="607"/>
                      </a:lnTo>
                      <a:lnTo>
                        <a:pt x="443" y="597"/>
                      </a:lnTo>
                      <a:lnTo>
                        <a:pt x="467" y="585"/>
                      </a:lnTo>
                      <a:lnTo>
                        <a:pt x="491" y="571"/>
                      </a:lnTo>
                      <a:lnTo>
                        <a:pt x="514" y="553"/>
                      </a:lnTo>
                      <a:lnTo>
                        <a:pt x="534" y="534"/>
                      </a:lnTo>
                      <a:lnTo>
                        <a:pt x="553" y="514"/>
                      </a:lnTo>
                      <a:lnTo>
                        <a:pt x="571" y="491"/>
                      </a:lnTo>
                      <a:lnTo>
                        <a:pt x="585" y="467"/>
                      </a:lnTo>
                      <a:lnTo>
                        <a:pt x="597" y="442"/>
                      </a:lnTo>
                      <a:lnTo>
                        <a:pt x="607" y="415"/>
                      </a:lnTo>
                      <a:lnTo>
                        <a:pt x="615" y="388"/>
                      </a:lnTo>
                      <a:lnTo>
                        <a:pt x="619" y="358"/>
                      </a:lnTo>
                      <a:lnTo>
                        <a:pt x="620" y="329"/>
                      </a:lnTo>
                      <a:lnTo>
                        <a:pt x="620" y="329"/>
                      </a:lnTo>
                      <a:lnTo>
                        <a:pt x="619" y="299"/>
                      </a:lnTo>
                      <a:lnTo>
                        <a:pt x="615" y="270"/>
                      </a:lnTo>
                      <a:lnTo>
                        <a:pt x="607" y="243"/>
                      </a:lnTo>
                      <a:lnTo>
                        <a:pt x="597" y="216"/>
                      </a:lnTo>
                      <a:lnTo>
                        <a:pt x="585" y="191"/>
                      </a:lnTo>
                      <a:lnTo>
                        <a:pt x="571" y="166"/>
                      </a:lnTo>
                      <a:lnTo>
                        <a:pt x="553" y="143"/>
                      </a:lnTo>
                      <a:lnTo>
                        <a:pt x="534" y="123"/>
                      </a:lnTo>
                      <a:lnTo>
                        <a:pt x="514" y="105"/>
                      </a:lnTo>
                      <a:lnTo>
                        <a:pt x="491" y="87"/>
                      </a:lnTo>
                      <a:lnTo>
                        <a:pt x="467" y="72"/>
                      </a:lnTo>
                      <a:lnTo>
                        <a:pt x="443" y="60"/>
                      </a:lnTo>
                      <a:lnTo>
                        <a:pt x="416" y="51"/>
                      </a:lnTo>
                      <a:lnTo>
                        <a:pt x="388" y="44"/>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71" name="Freeform 179">
                  <a:extLst>
                    <a:ext uri="{FF2B5EF4-FFF2-40B4-BE49-F238E27FC236}">
                      <a16:creationId xmlns:a16="http://schemas.microsoft.com/office/drawing/2014/main" id="{53ECDAD6-452A-4BD3-8FC1-4FDDB2E16353}"/>
                    </a:ext>
                  </a:extLst>
                </p:cNvPr>
                <p:cNvSpPr>
                  <a:spLocks/>
                </p:cNvSpPr>
                <p:nvPr/>
              </p:nvSpPr>
              <p:spPr bwMode="auto">
                <a:xfrm>
                  <a:off x="5172076" y="1911350"/>
                  <a:ext cx="61913" cy="100013"/>
                </a:xfrm>
                <a:custGeom>
                  <a:avLst/>
                  <a:gdLst>
                    <a:gd name="T0" fmla="*/ 72 w 78"/>
                    <a:gd name="T1" fmla="*/ 0 h 127"/>
                    <a:gd name="T2" fmla="*/ 4 w 78"/>
                    <a:gd name="T3" fmla="*/ 0 h 127"/>
                    <a:gd name="T4" fmla="*/ 4 w 78"/>
                    <a:gd name="T5" fmla="*/ 0 h 127"/>
                    <a:gd name="T6" fmla="*/ 1 w 78"/>
                    <a:gd name="T7" fmla="*/ 2 h 127"/>
                    <a:gd name="T8" fmla="*/ 0 w 78"/>
                    <a:gd name="T9" fmla="*/ 6 h 127"/>
                    <a:gd name="T10" fmla="*/ 0 w 78"/>
                    <a:gd name="T11" fmla="*/ 123 h 127"/>
                    <a:gd name="T12" fmla="*/ 0 w 78"/>
                    <a:gd name="T13" fmla="*/ 123 h 127"/>
                    <a:gd name="T14" fmla="*/ 1 w 78"/>
                    <a:gd name="T15" fmla="*/ 125 h 127"/>
                    <a:gd name="T16" fmla="*/ 4 w 78"/>
                    <a:gd name="T17" fmla="*/ 127 h 127"/>
                    <a:gd name="T18" fmla="*/ 72 w 78"/>
                    <a:gd name="T19" fmla="*/ 127 h 127"/>
                    <a:gd name="T20" fmla="*/ 72 w 78"/>
                    <a:gd name="T21" fmla="*/ 127 h 127"/>
                    <a:gd name="T22" fmla="*/ 76 w 78"/>
                    <a:gd name="T23" fmla="*/ 125 h 127"/>
                    <a:gd name="T24" fmla="*/ 78 w 78"/>
                    <a:gd name="T25" fmla="*/ 123 h 127"/>
                    <a:gd name="T26" fmla="*/ 78 w 78"/>
                    <a:gd name="T27" fmla="*/ 6 h 127"/>
                    <a:gd name="T28" fmla="*/ 78 w 78"/>
                    <a:gd name="T29" fmla="*/ 6 h 127"/>
                    <a:gd name="T30" fmla="*/ 76 w 78"/>
                    <a:gd name="T31" fmla="*/ 2 h 127"/>
                    <a:gd name="T32" fmla="*/ 72 w 78"/>
                    <a:gd name="T33" fmla="*/ 0 h 127"/>
                    <a:gd name="T34" fmla="*/ 72 w 78"/>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27">
                      <a:moveTo>
                        <a:pt x="72" y="0"/>
                      </a:moveTo>
                      <a:lnTo>
                        <a:pt x="4" y="0"/>
                      </a:lnTo>
                      <a:lnTo>
                        <a:pt x="4" y="0"/>
                      </a:lnTo>
                      <a:lnTo>
                        <a:pt x="1" y="2"/>
                      </a:lnTo>
                      <a:lnTo>
                        <a:pt x="0" y="6"/>
                      </a:lnTo>
                      <a:lnTo>
                        <a:pt x="0" y="123"/>
                      </a:lnTo>
                      <a:lnTo>
                        <a:pt x="0" y="123"/>
                      </a:lnTo>
                      <a:lnTo>
                        <a:pt x="1" y="125"/>
                      </a:lnTo>
                      <a:lnTo>
                        <a:pt x="4" y="127"/>
                      </a:lnTo>
                      <a:lnTo>
                        <a:pt x="72" y="127"/>
                      </a:lnTo>
                      <a:lnTo>
                        <a:pt x="72" y="127"/>
                      </a:lnTo>
                      <a:lnTo>
                        <a:pt x="76" y="125"/>
                      </a:lnTo>
                      <a:lnTo>
                        <a:pt x="78" y="123"/>
                      </a:lnTo>
                      <a:lnTo>
                        <a:pt x="78" y="6"/>
                      </a:lnTo>
                      <a:lnTo>
                        <a:pt x="78" y="6"/>
                      </a:lnTo>
                      <a:lnTo>
                        <a:pt x="76" y="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72" name="Freeform 180">
                  <a:extLst>
                    <a:ext uri="{FF2B5EF4-FFF2-40B4-BE49-F238E27FC236}">
                      <a16:creationId xmlns:a16="http://schemas.microsoft.com/office/drawing/2014/main" id="{ACB68D14-80D4-4F3A-AD56-9111F6655645}"/>
                    </a:ext>
                  </a:extLst>
                </p:cNvPr>
                <p:cNvSpPr>
                  <a:spLocks/>
                </p:cNvSpPr>
                <p:nvPr/>
              </p:nvSpPr>
              <p:spPr bwMode="auto">
                <a:xfrm>
                  <a:off x="5094288" y="1957388"/>
                  <a:ext cx="61913" cy="53975"/>
                </a:xfrm>
                <a:custGeom>
                  <a:avLst/>
                  <a:gdLst>
                    <a:gd name="T0" fmla="*/ 74 w 78"/>
                    <a:gd name="T1" fmla="*/ 0 h 68"/>
                    <a:gd name="T2" fmla="*/ 5 w 78"/>
                    <a:gd name="T3" fmla="*/ 0 h 68"/>
                    <a:gd name="T4" fmla="*/ 5 w 78"/>
                    <a:gd name="T5" fmla="*/ 0 h 68"/>
                    <a:gd name="T6" fmla="*/ 1 w 78"/>
                    <a:gd name="T7" fmla="*/ 2 h 68"/>
                    <a:gd name="T8" fmla="*/ 0 w 78"/>
                    <a:gd name="T9" fmla="*/ 5 h 68"/>
                    <a:gd name="T10" fmla="*/ 0 w 78"/>
                    <a:gd name="T11" fmla="*/ 64 h 68"/>
                    <a:gd name="T12" fmla="*/ 0 w 78"/>
                    <a:gd name="T13" fmla="*/ 64 h 68"/>
                    <a:gd name="T14" fmla="*/ 1 w 78"/>
                    <a:gd name="T15" fmla="*/ 66 h 68"/>
                    <a:gd name="T16" fmla="*/ 5 w 78"/>
                    <a:gd name="T17" fmla="*/ 68 h 68"/>
                    <a:gd name="T18" fmla="*/ 74 w 78"/>
                    <a:gd name="T19" fmla="*/ 68 h 68"/>
                    <a:gd name="T20" fmla="*/ 74 w 78"/>
                    <a:gd name="T21" fmla="*/ 68 h 68"/>
                    <a:gd name="T22" fmla="*/ 76 w 78"/>
                    <a:gd name="T23" fmla="*/ 66 h 68"/>
                    <a:gd name="T24" fmla="*/ 78 w 78"/>
                    <a:gd name="T25" fmla="*/ 64 h 68"/>
                    <a:gd name="T26" fmla="*/ 78 w 78"/>
                    <a:gd name="T27" fmla="*/ 5 h 68"/>
                    <a:gd name="T28" fmla="*/ 78 w 78"/>
                    <a:gd name="T29" fmla="*/ 5 h 68"/>
                    <a:gd name="T30" fmla="*/ 76 w 78"/>
                    <a:gd name="T31" fmla="*/ 2 h 68"/>
                    <a:gd name="T32" fmla="*/ 74 w 78"/>
                    <a:gd name="T33" fmla="*/ 0 h 68"/>
                    <a:gd name="T34" fmla="*/ 74 w 78"/>
                    <a:gd name="T3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8">
                      <a:moveTo>
                        <a:pt x="74" y="0"/>
                      </a:moveTo>
                      <a:lnTo>
                        <a:pt x="5" y="0"/>
                      </a:lnTo>
                      <a:lnTo>
                        <a:pt x="5" y="0"/>
                      </a:lnTo>
                      <a:lnTo>
                        <a:pt x="1" y="2"/>
                      </a:lnTo>
                      <a:lnTo>
                        <a:pt x="0" y="5"/>
                      </a:lnTo>
                      <a:lnTo>
                        <a:pt x="0" y="64"/>
                      </a:lnTo>
                      <a:lnTo>
                        <a:pt x="0" y="64"/>
                      </a:lnTo>
                      <a:lnTo>
                        <a:pt x="1" y="66"/>
                      </a:lnTo>
                      <a:lnTo>
                        <a:pt x="5" y="68"/>
                      </a:lnTo>
                      <a:lnTo>
                        <a:pt x="74" y="68"/>
                      </a:lnTo>
                      <a:lnTo>
                        <a:pt x="74" y="68"/>
                      </a:lnTo>
                      <a:lnTo>
                        <a:pt x="76" y="66"/>
                      </a:lnTo>
                      <a:lnTo>
                        <a:pt x="78" y="64"/>
                      </a:lnTo>
                      <a:lnTo>
                        <a:pt x="78" y="5"/>
                      </a:lnTo>
                      <a:lnTo>
                        <a:pt x="78" y="5"/>
                      </a:lnTo>
                      <a:lnTo>
                        <a:pt x="76" y="2"/>
                      </a:lnTo>
                      <a:lnTo>
                        <a:pt x="74" y="0"/>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73" name="Freeform 181">
                  <a:extLst>
                    <a:ext uri="{FF2B5EF4-FFF2-40B4-BE49-F238E27FC236}">
                      <a16:creationId xmlns:a16="http://schemas.microsoft.com/office/drawing/2014/main" id="{3B1C183B-ED29-4E35-B3CB-5D2D21E048CD}"/>
                    </a:ext>
                  </a:extLst>
                </p:cNvPr>
                <p:cNvSpPr>
                  <a:spLocks/>
                </p:cNvSpPr>
                <p:nvPr/>
              </p:nvSpPr>
              <p:spPr bwMode="auto">
                <a:xfrm>
                  <a:off x="5227638" y="1795463"/>
                  <a:ext cx="106363" cy="215900"/>
                </a:xfrm>
                <a:custGeom>
                  <a:avLst/>
                  <a:gdLst>
                    <a:gd name="T0" fmla="*/ 135 w 136"/>
                    <a:gd name="T1" fmla="*/ 89 h 272"/>
                    <a:gd name="T2" fmla="*/ 71 w 136"/>
                    <a:gd name="T3" fmla="*/ 2 h 272"/>
                    <a:gd name="T4" fmla="*/ 71 w 136"/>
                    <a:gd name="T5" fmla="*/ 2 h 272"/>
                    <a:gd name="T6" fmla="*/ 70 w 136"/>
                    <a:gd name="T7" fmla="*/ 0 h 272"/>
                    <a:gd name="T8" fmla="*/ 67 w 136"/>
                    <a:gd name="T9" fmla="*/ 0 h 272"/>
                    <a:gd name="T10" fmla="*/ 66 w 136"/>
                    <a:gd name="T11" fmla="*/ 0 h 272"/>
                    <a:gd name="T12" fmla="*/ 63 w 136"/>
                    <a:gd name="T13" fmla="*/ 2 h 272"/>
                    <a:gd name="T14" fmla="*/ 0 w 136"/>
                    <a:gd name="T15" fmla="*/ 89 h 272"/>
                    <a:gd name="T16" fmla="*/ 0 w 136"/>
                    <a:gd name="T17" fmla="*/ 89 h 272"/>
                    <a:gd name="T18" fmla="*/ 0 w 136"/>
                    <a:gd name="T19" fmla="*/ 92 h 272"/>
                    <a:gd name="T20" fmla="*/ 0 w 136"/>
                    <a:gd name="T21" fmla="*/ 94 h 272"/>
                    <a:gd name="T22" fmla="*/ 0 w 136"/>
                    <a:gd name="T23" fmla="*/ 94 h 272"/>
                    <a:gd name="T24" fmla="*/ 2 w 136"/>
                    <a:gd name="T25" fmla="*/ 96 h 272"/>
                    <a:gd name="T26" fmla="*/ 4 w 136"/>
                    <a:gd name="T27" fmla="*/ 97 h 272"/>
                    <a:gd name="T28" fmla="*/ 28 w 136"/>
                    <a:gd name="T29" fmla="*/ 97 h 272"/>
                    <a:gd name="T30" fmla="*/ 28 w 136"/>
                    <a:gd name="T31" fmla="*/ 268 h 272"/>
                    <a:gd name="T32" fmla="*/ 28 w 136"/>
                    <a:gd name="T33" fmla="*/ 268 h 272"/>
                    <a:gd name="T34" fmla="*/ 30 w 136"/>
                    <a:gd name="T35" fmla="*/ 270 h 272"/>
                    <a:gd name="T36" fmla="*/ 34 w 136"/>
                    <a:gd name="T37" fmla="*/ 272 h 272"/>
                    <a:gd name="T38" fmla="*/ 102 w 136"/>
                    <a:gd name="T39" fmla="*/ 272 h 272"/>
                    <a:gd name="T40" fmla="*/ 102 w 136"/>
                    <a:gd name="T41" fmla="*/ 272 h 272"/>
                    <a:gd name="T42" fmla="*/ 105 w 136"/>
                    <a:gd name="T43" fmla="*/ 270 h 272"/>
                    <a:gd name="T44" fmla="*/ 106 w 136"/>
                    <a:gd name="T45" fmla="*/ 268 h 272"/>
                    <a:gd name="T46" fmla="*/ 106 w 136"/>
                    <a:gd name="T47" fmla="*/ 97 h 272"/>
                    <a:gd name="T48" fmla="*/ 131 w 136"/>
                    <a:gd name="T49" fmla="*/ 97 h 272"/>
                    <a:gd name="T50" fmla="*/ 131 w 136"/>
                    <a:gd name="T51" fmla="*/ 97 h 272"/>
                    <a:gd name="T52" fmla="*/ 133 w 136"/>
                    <a:gd name="T53" fmla="*/ 96 h 272"/>
                    <a:gd name="T54" fmla="*/ 136 w 136"/>
                    <a:gd name="T55" fmla="*/ 94 h 272"/>
                    <a:gd name="T56" fmla="*/ 136 w 136"/>
                    <a:gd name="T57" fmla="*/ 94 h 272"/>
                    <a:gd name="T58" fmla="*/ 136 w 136"/>
                    <a:gd name="T59" fmla="*/ 92 h 272"/>
                    <a:gd name="T60" fmla="*/ 135 w 136"/>
                    <a:gd name="T61" fmla="*/ 89 h 272"/>
                    <a:gd name="T62" fmla="*/ 135 w 136"/>
                    <a:gd name="T63"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272">
                      <a:moveTo>
                        <a:pt x="135" y="89"/>
                      </a:moveTo>
                      <a:lnTo>
                        <a:pt x="71" y="2"/>
                      </a:lnTo>
                      <a:lnTo>
                        <a:pt x="71" y="2"/>
                      </a:lnTo>
                      <a:lnTo>
                        <a:pt x="70" y="0"/>
                      </a:lnTo>
                      <a:lnTo>
                        <a:pt x="67" y="0"/>
                      </a:lnTo>
                      <a:lnTo>
                        <a:pt x="66" y="0"/>
                      </a:lnTo>
                      <a:lnTo>
                        <a:pt x="63" y="2"/>
                      </a:lnTo>
                      <a:lnTo>
                        <a:pt x="0" y="89"/>
                      </a:lnTo>
                      <a:lnTo>
                        <a:pt x="0" y="89"/>
                      </a:lnTo>
                      <a:lnTo>
                        <a:pt x="0" y="92"/>
                      </a:lnTo>
                      <a:lnTo>
                        <a:pt x="0" y="94"/>
                      </a:lnTo>
                      <a:lnTo>
                        <a:pt x="0" y="94"/>
                      </a:lnTo>
                      <a:lnTo>
                        <a:pt x="2" y="96"/>
                      </a:lnTo>
                      <a:lnTo>
                        <a:pt x="4" y="97"/>
                      </a:lnTo>
                      <a:lnTo>
                        <a:pt x="28" y="97"/>
                      </a:lnTo>
                      <a:lnTo>
                        <a:pt x="28" y="268"/>
                      </a:lnTo>
                      <a:lnTo>
                        <a:pt x="28" y="268"/>
                      </a:lnTo>
                      <a:lnTo>
                        <a:pt x="30" y="270"/>
                      </a:lnTo>
                      <a:lnTo>
                        <a:pt x="34" y="272"/>
                      </a:lnTo>
                      <a:lnTo>
                        <a:pt x="102" y="272"/>
                      </a:lnTo>
                      <a:lnTo>
                        <a:pt x="102" y="272"/>
                      </a:lnTo>
                      <a:lnTo>
                        <a:pt x="105" y="270"/>
                      </a:lnTo>
                      <a:lnTo>
                        <a:pt x="106" y="268"/>
                      </a:lnTo>
                      <a:lnTo>
                        <a:pt x="106" y="97"/>
                      </a:lnTo>
                      <a:lnTo>
                        <a:pt x="131" y="97"/>
                      </a:lnTo>
                      <a:lnTo>
                        <a:pt x="131" y="97"/>
                      </a:lnTo>
                      <a:lnTo>
                        <a:pt x="133" y="96"/>
                      </a:lnTo>
                      <a:lnTo>
                        <a:pt x="136" y="94"/>
                      </a:lnTo>
                      <a:lnTo>
                        <a:pt x="136" y="94"/>
                      </a:lnTo>
                      <a:lnTo>
                        <a:pt x="136" y="92"/>
                      </a:lnTo>
                      <a:lnTo>
                        <a:pt x="135" y="89"/>
                      </a:lnTo>
                      <a:lnTo>
                        <a:pt x="13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grpSp>
          <p:sp>
            <p:nvSpPr>
              <p:cNvPr id="82" name="TextBox 81">
                <a:extLst>
                  <a:ext uri="{FF2B5EF4-FFF2-40B4-BE49-F238E27FC236}">
                    <a16:creationId xmlns:a16="http://schemas.microsoft.com/office/drawing/2014/main" id="{FAB2B234-DD2D-4B00-B210-B0F5DA09CCBC}"/>
                  </a:ext>
                </a:extLst>
              </p:cNvPr>
              <p:cNvSpPr txBox="1"/>
              <p:nvPr/>
            </p:nvSpPr>
            <p:spPr>
              <a:xfrm>
                <a:off x="6727403" y="4172617"/>
                <a:ext cx="789883" cy="215444"/>
              </a:xfrm>
              <a:prstGeom prst="rect">
                <a:avLst/>
              </a:prstGeom>
              <a:noFill/>
            </p:spPr>
            <p:txBody>
              <a:bodyPr wrap="square" lIns="0" tIns="0" rIns="0" bIns="0" rtlCol="0">
                <a:spAutoFit/>
              </a:bodyPr>
              <a:lstStyle>
                <a:defPPr>
                  <a:defRPr lang="en-US"/>
                </a:defPPr>
                <a:lvl1pPr>
                  <a:spcBef>
                    <a:spcPts val="600"/>
                  </a:spcBef>
                  <a:buSzPct val="100000"/>
                  <a:defRPr sz="900">
                    <a:solidFill>
                      <a:schemeClr val="bg1"/>
                    </a:solidFill>
                  </a:defRPr>
                </a:lvl1p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chemeClr val="tx1"/>
                    </a:solidFill>
                    <a:effectLst/>
                    <a:uLnTx/>
                    <a:uFillTx/>
                    <a:ea typeface="+mn-ea"/>
                    <a:cs typeface="+mn-cs"/>
                  </a:rPr>
                  <a:t>Process</a:t>
                </a:r>
                <a:endParaRPr kumimoji="0" lang="en-US" sz="900" b="0" i="0" u="none" strike="noStrike" kern="0" cap="none" spc="0" normalizeH="0" baseline="0" noProof="0" dirty="0">
                  <a:ln>
                    <a:noFill/>
                  </a:ln>
                  <a:solidFill>
                    <a:schemeClr val="tx1"/>
                  </a:solidFill>
                  <a:effectLst/>
                  <a:uLnTx/>
                  <a:uFillTx/>
                  <a:ea typeface="+mn-ea"/>
                  <a:cs typeface="+mn-cs"/>
                </a:endParaRPr>
              </a:p>
            </p:txBody>
          </p:sp>
          <p:sp>
            <p:nvSpPr>
              <p:cNvPr id="83" name="TextBox 82">
                <a:extLst>
                  <a:ext uri="{FF2B5EF4-FFF2-40B4-BE49-F238E27FC236}">
                    <a16:creationId xmlns:a16="http://schemas.microsoft.com/office/drawing/2014/main" id="{3BDA801E-697E-4B9E-9CAF-10DC8C2E707C}"/>
                  </a:ext>
                </a:extLst>
              </p:cNvPr>
              <p:cNvSpPr txBox="1"/>
              <p:nvPr/>
            </p:nvSpPr>
            <p:spPr>
              <a:xfrm>
                <a:off x="3918583" y="4168444"/>
                <a:ext cx="92445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rgbClr val="000000"/>
                    </a:solidFill>
                    <a:effectLst/>
                    <a:uLnTx/>
                    <a:uFillTx/>
                    <a:ea typeface="+mn-ea"/>
                    <a:cs typeface="+mn-cs"/>
                  </a:rPr>
                  <a:t>Technical</a:t>
                </a:r>
                <a:endParaRPr kumimoji="0" lang="en-US" sz="900" b="0" i="0" u="none" strike="noStrike" kern="0" cap="none" spc="0" normalizeH="0" baseline="0" noProof="0" dirty="0">
                  <a:ln>
                    <a:noFill/>
                  </a:ln>
                  <a:solidFill>
                    <a:srgbClr val="000000"/>
                  </a:solidFill>
                  <a:effectLst/>
                  <a:uLnTx/>
                  <a:uFillTx/>
                  <a:ea typeface="+mn-ea"/>
                  <a:cs typeface="+mn-cs"/>
                </a:endParaRPr>
              </a:p>
            </p:txBody>
          </p:sp>
          <p:sp>
            <p:nvSpPr>
              <p:cNvPr id="84" name="TextBox 83">
                <a:extLst>
                  <a:ext uri="{FF2B5EF4-FFF2-40B4-BE49-F238E27FC236}">
                    <a16:creationId xmlns:a16="http://schemas.microsoft.com/office/drawing/2014/main" id="{DA88B5C0-10B5-4564-B789-8CFC681E8225}"/>
                  </a:ext>
                </a:extLst>
              </p:cNvPr>
              <p:cNvSpPr txBox="1"/>
              <p:nvPr/>
            </p:nvSpPr>
            <p:spPr>
              <a:xfrm>
                <a:off x="4234700" y="2436103"/>
                <a:ext cx="1086054" cy="215444"/>
              </a:xfrm>
              <a:prstGeom prst="rect">
                <a:avLst/>
              </a:prstGeom>
              <a:noFill/>
            </p:spPr>
            <p:txBody>
              <a:bodyPr wrap="square" lIns="0" tIns="0" rIns="0" bIns="0" rtlCol="0">
                <a:spAutoFit/>
              </a:bodyPr>
              <a:lstStyle>
                <a:defPPr>
                  <a:defRPr lang="en-US"/>
                </a:defPPr>
                <a:lvl1pPr>
                  <a:spcBef>
                    <a:spcPts val="600"/>
                  </a:spcBef>
                  <a:buSzPct val="100000"/>
                  <a:defRPr sz="900">
                    <a:solidFill>
                      <a:schemeClr val="bg1"/>
                    </a:solidFill>
                  </a:defRPr>
                </a:lvl1p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Security</a:t>
                </a:r>
                <a:endParaRPr kumimoji="0" lang="en-US" sz="1050" b="0" i="0" u="none" strike="noStrike" kern="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3FA7429C-2416-48C1-B540-9DA4475FA7FB}"/>
                  </a:ext>
                </a:extLst>
              </p:cNvPr>
              <p:cNvSpPr txBox="1"/>
              <p:nvPr/>
            </p:nvSpPr>
            <p:spPr>
              <a:xfrm>
                <a:off x="6279002" y="2436103"/>
                <a:ext cx="88125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OCM</a:t>
                </a:r>
                <a:endParaRPr kumimoji="0" lang="en-US" sz="900" b="0" i="0" u="none" strike="noStrike" kern="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
            <p:nvSpPr>
              <p:cNvPr id="87" name="Oval 86">
                <a:extLst>
                  <a:ext uri="{FF2B5EF4-FFF2-40B4-BE49-F238E27FC236}">
                    <a16:creationId xmlns:a16="http://schemas.microsoft.com/office/drawing/2014/main" id="{7CB3A84A-95D5-4099-BDB3-8E8E7B394229}"/>
                  </a:ext>
                </a:extLst>
              </p:cNvPr>
              <p:cNvSpPr/>
              <p:nvPr/>
            </p:nvSpPr>
            <p:spPr bwMode="gray">
              <a:xfrm>
                <a:off x="4941529" y="2587278"/>
                <a:ext cx="1888877" cy="1826380"/>
              </a:xfrm>
              <a:prstGeom prst="ellipse">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ea typeface="+mn-ea"/>
                  <a:cs typeface="+mn-cs"/>
                </a:endParaRPr>
              </a:p>
            </p:txBody>
          </p:sp>
          <p:grpSp>
            <p:nvGrpSpPr>
              <p:cNvPr id="97" name="Group 108">
                <a:extLst>
                  <a:ext uri="{FF2B5EF4-FFF2-40B4-BE49-F238E27FC236}">
                    <a16:creationId xmlns:a16="http://schemas.microsoft.com/office/drawing/2014/main" id="{A2DAA334-377A-47F4-A570-04269BDEDB67}"/>
                  </a:ext>
                </a:extLst>
              </p:cNvPr>
              <p:cNvGrpSpPr>
                <a:grpSpLocks noChangeAspect="1"/>
              </p:cNvGrpSpPr>
              <p:nvPr/>
            </p:nvGrpSpPr>
            <p:grpSpPr bwMode="auto">
              <a:xfrm>
                <a:off x="4117185" y="3500468"/>
                <a:ext cx="527254" cy="484632"/>
                <a:chOff x="655" y="442"/>
                <a:chExt cx="340" cy="340"/>
              </a:xfrm>
              <a:solidFill>
                <a:schemeClr val="tx1"/>
              </a:solidFill>
            </p:grpSpPr>
            <p:sp>
              <p:nvSpPr>
                <p:cNvPr id="98" name="Freeform 109">
                  <a:extLst>
                    <a:ext uri="{FF2B5EF4-FFF2-40B4-BE49-F238E27FC236}">
                      <a16:creationId xmlns:a16="http://schemas.microsoft.com/office/drawing/2014/main" id="{9178E1A4-F353-4311-BCA7-5139DF8F25AC}"/>
                    </a:ext>
                  </a:extLst>
                </p:cNvPr>
                <p:cNvSpPr>
                  <a:spLocks noEditPoints="1"/>
                </p:cNvSpPr>
                <p:nvPr/>
              </p:nvSpPr>
              <p:spPr bwMode="auto">
                <a:xfrm>
                  <a:off x="655" y="44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mn-cs"/>
                  </a:endParaRPr>
                </a:p>
              </p:txBody>
            </p:sp>
            <p:sp>
              <p:nvSpPr>
                <p:cNvPr id="99" name="Freeform 110">
                  <a:extLst>
                    <a:ext uri="{FF2B5EF4-FFF2-40B4-BE49-F238E27FC236}">
                      <a16:creationId xmlns:a16="http://schemas.microsoft.com/office/drawing/2014/main" id="{3002F7E5-91B7-4C2F-934C-03DB1F9781EC}"/>
                    </a:ext>
                  </a:extLst>
                </p:cNvPr>
                <p:cNvSpPr>
                  <a:spLocks noEditPoints="1"/>
                </p:cNvSpPr>
                <p:nvPr/>
              </p:nvSpPr>
              <p:spPr bwMode="auto">
                <a:xfrm>
                  <a:off x="718" y="505"/>
                  <a:ext cx="213" cy="185"/>
                </a:xfrm>
                <a:custGeom>
                  <a:avLst/>
                  <a:gdLst>
                    <a:gd name="T0" fmla="*/ 318 w 321"/>
                    <a:gd name="T1" fmla="*/ 79 h 278"/>
                    <a:gd name="T2" fmla="*/ 254 w 321"/>
                    <a:gd name="T3" fmla="*/ 4 h 278"/>
                    <a:gd name="T4" fmla="*/ 243 w 321"/>
                    <a:gd name="T5" fmla="*/ 1 h 278"/>
                    <a:gd name="T6" fmla="*/ 8 w 321"/>
                    <a:gd name="T7" fmla="*/ 76 h 278"/>
                    <a:gd name="T8" fmla="*/ 1 w 321"/>
                    <a:gd name="T9" fmla="*/ 88 h 278"/>
                    <a:gd name="T10" fmla="*/ 11 w 321"/>
                    <a:gd name="T11" fmla="*/ 97 h 278"/>
                    <a:gd name="T12" fmla="*/ 43 w 321"/>
                    <a:gd name="T13" fmla="*/ 97 h 278"/>
                    <a:gd name="T14" fmla="*/ 43 w 321"/>
                    <a:gd name="T15" fmla="*/ 139 h 278"/>
                    <a:gd name="T16" fmla="*/ 11 w 321"/>
                    <a:gd name="T17" fmla="*/ 139 h 278"/>
                    <a:gd name="T18" fmla="*/ 1 w 321"/>
                    <a:gd name="T19" fmla="*/ 150 h 278"/>
                    <a:gd name="T20" fmla="*/ 1 w 321"/>
                    <a:gd name="T21" fmla="*/ 203 h 278"/>
                    <a:gd name="T22" fmla="*/ 11 w 321"/>
                    <a:gd name="T23" fmla="*/ 214 h 278"/>
                    <a:gd name="T24" fmla="*/ 97 w 321"/>
                    <a:gd name="T25" fmla="*/ 214 h 278"/>
                    <a:gd name="T26" fmla="*/ 107 w 321"/>
                    <a:gd name="T27" fmla="*/ 203 h 278"/>
                    <a:gd name="T28" fmla="*/ 107 w 321"/>
                    <a:gd name="T29" fmla="*/ 150 h 278"/>
                    <a:gd name="T30" fmla="*/ 97 w 321"/>
                    <a:gd name="T31" fmla="*/ 139 h 278"/>
                    <a:gd name="T32" fmla="*/ 65 w 321"/>
                    <a:gd name="T33" fmla="*/ 139 h 278"/>
                    <a:gd name="T34" fmla="*/ 65 w 321"/>
                    <a:gd name="T35" fmla="*/ 97 h 278"/>
                    <a:gd name="T36" fmla="*/ 214 w 321"/>
                    <a:gd name="T37" fmla="*/ 97 h 278"/>
                    <a:gd name="T38" fmla="*/ 214 w 321"/>
                    <a:gd name="T39" fmla="*/ 257 h 278"/>
                    <a:gd name="T40" fmla="*/ 33 w 321"/>
                    <a:gd name="T41" fmla="*/ 257 h 278"/>
                    <a:gd name="T42" fmla="*/ 22 w 321"/>
                    <a:gd name="T43" fmla="*/ 267 h 278"/>
                    <a:gd name="T44" fmla="*/ 33 w 321"/>
                    <a:gd name="T45" fmla="*/ 278 h 278"/>
                    <a:gd name="T46" fmla="*/ 289 w 321"/>
                    <a:gd name="T47" fmla="*/ 278 h 278"/>
                    <a:gd name="T48" fmla="*/ 299 w 321"/>
                    <a:gd name="T49" fmla="*/ 267 h 278"/>
                    <a:gd name="T50" fmla="*/ 289 w 321"/>
                    <a:gd name="T51" fmla="*/ 257 h 278"/>
                    <a:gd name="T52" fmla="*/ 289 w 321"/>
                    <a:gd name="T53" fmla="*/ 97 h 278"/>
                    <a:gd name="T54" fmla="*/ 310 w 321"/>
                    <a:gd name="T55" fmla="*/ 97 h 278"/>
                    <a:gd name="T56" fmla="*/ 320 w 321"/>
                    <a:gd name="T57" fmla="*/ 90 h 278"/>
                    <a:gd name="T58" fmla="*/ 318 w 321"/>
                    <a:gd name="T59" fmla="*/ 79 h 278"/>
                    <a:gd name="T60" fmla="*/ 86 w 321"/>
                    <a:gd name="T61" fmla="*/ 161 h 278"/>
                    <a:gd name="T62" fmla="*/ 86 w 321"/>
                    <a:gd name="T63" fmla="*/ 193 h 278"/>
                    <a:gd name="T64" fmla="*/ 22 w 321"/>
                    <a:gd name="T65" fmla="*/ 193 h 278"/>
                    <a:gd name="T66" fmla="*/ 22 w 321"/>
                    <a:gd name="T67" fmla="*/ 161 h 278"/>
                    <a:gd name="T68" fmla="*/ 86 w 321"/>
                    <a:gd name="T69" fmla="*/ 161 h 278"/>
                    <a:gd name="T70" fmla="*/ 257 w 321"/>
                    <a:gd name="T71" fmla="*/ 75 h 278"/>
                    <a:gd name="T72" fmla="*/ 257 w 321"/>
                    <a:gd name="T73" fmla="*/ 40 h 278"/>
                    <a:gd name="T74" fmla="*/ 287 w 321"/>
                    <a:gd name="T75" fmla="*/ 75 h 278"/>
                    <a:gd name="T76" fmla="*/ 257 w 321"/>
                    <a:gd name="T77" fmla="*/ 75 h 278"/>
                    <a:gd name="T78" fmla="*/ 235 w 321"/>
                    <a:gd name="T79" fmla="*/ 26 h 278"/>
                    <a:gd name="T80" fmla="*/ 235 w 321"/>
                    <a:gd name="T81" fmla="*/ 75 h 278"/>
                    <a:gd name="T82" fmla="*/ 80 w 321"/>
                    <a:gd name="T83" fmla="*/ 75 h 278"/>
                    <a:gd name="T84" fmla="*/ 235 w 321"/>
                    <a:gd name="T85" fmla="*/ 26 h 278"/>
                    <a:gd name="T86" fmla="*/ 267 w 321"/>
                    <a:gd name="T87" fmla="*/ 178 h 278"/>
                    <a:gd name="T88" fmla="*/ 235 w 321"/>
                    <a:gd name="T89" fmla="*/ 217 h 278"/>
                    <a:gd name="T90" fmla="*/ 235 w 321"/>
                    <a:gd name="T91" fmla="*/ 175 h 278"/>
                    <a:gd name="T92" fmla="*/ 267 w 321"/>
                    <a:gd name="T93" fmla="*/ 137 h 278"/>
                    <a:gd name="T94" fmla="*/ 267 w 321"/>
                    <a:gd name="T95" fmla="*/ 178 h 278"/>
                    <a:gd name="T96" fmla="*/ 235 w 321"/>
                    <a:gd name="T97" fmla="*/ 257 h 278"/>
                    <a:gd name="T98" fmla="*/ 235 w 321"/>
                    <a:gd name="T99" fmla="*/ 250 h 278"/>
                    <a:gd name="T100" fmla="*/ 267 w 321"/>
                    <a:gd name="T101" fmla="*/ 211 h 278"/>
                    <a:gd name="T102" fmla="*/ 267 w 321"/>
                    <a:gd name="T103" fmla="*/ 257 h 278"/>
                    <a:gd name="T104" fmla="*/ 235 w 321"/>
                    <a:gd name="T105" fmla="*/ 257 h 278"/>
                    <a:gd name="T106" fmla="*/ 267 w 321"/>
                    <a:gd name="T107" fmla="*/ 103 h 278"/>
                    <a:gd name="T108" fmla="*/ 235 w 321"/>
                    <a:gd name="T109" fmla="*/ 142 h 278"/>
                    <a:gd name="T110" fmla="*/ 235 w 321"/>
                    <a:gd name="T111" fmla="*/ 97 h 278"/>
                    <a:gd name="T112" fmla="*/ 267 w 321"/>
                    <a:gd name="T113" fmla="*/ 97 h 278"/>
                    <a:gd name="T114" fmla="*/ 267 w 321"/>
                    <a:gd name="T115" fmla="*/ 10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1" h="278">
                      <a:moveTo>
                        <a:pt x="318" y="79"/>
                      </a:moveTo>
                      <a:cubicBezTo>
                        <a:pt x="254" y="4"/>
                        <a:pt x="254" y="4"/>
                        <a:pt x="254" y="4"/>
                      </a:cubicBezTo>
                      <a:cubicBezTo>
                        <a:pt x="251" y="1"/>
                        <a:pt x="247" y="0"/>
                        <a:pt x="243" y="1"/>
                      </a:cubicBezTo>
                      <a:cubicBezTo>
                        <a:pt x="8" y="76"/>
                        <a:pt x="8" y="76"/>
                        <a:pt x="8" y="76"/>
                      </a:cubicBezTo>
                      <a:cubicBezTo>
                        <a:pt x="3" y="77"/>
                        <a:pt x="0" y="82"/>
                        <a:pt x="1" y="88"/>
                      </a:cubicBezTo>
                      <a:cubicBezTo>
                        <a:pt x="2" y="93"/>
                        <a:pt x="6" y="97"/>
                        <a:pt x="11" y="97"/>
                      </a:cubicBezTo>
                      <a:cubicBezTo>
                        <a:pt x="43" y="97"/>
                        <a:pt x="43" y="97"/>
                        <a:pt x="43" y="97"/>
                      </a:cubicBezTo>
                      <a:cubicBezTo>
                        <a:pt x="43" y="139"/>
                        <a:pt x="43" y="139"/>
                        <a:pt x="43" y="139"/>
                      </a:cubicBezTo>
                      <a:cubicBezTo>
                        <a:pt x="11" y="139"/>
                        <a:pt x="11" y="139"/>
                        <a:pt x="11" y="139"/>
                      </a:cubicBezTo>
                      <a:cubicBezTo>
                        <a:pt x="5" y="139"/>
                        <a:pt x="1" y="144"/>
                        <a:pt x="1" y="150"/>
                      </a:cubicBezTo>
                      <a:cubicBezTo>
                        <a:pt x="1" y="203"/>
                        <a:pt x="1" y="203"/>
                        <a:pt x="1" y="203"/>
                      </a:cubicBezTo>
                      <a:cubicBezTo>
                        <a:pt x="1" y="209"/>
                        <a:pt x="5" y="214"/>
                        <a:pt x="11" y="214"/>
                      </a:cubicBezTo>
                      <a:cubicBezTo>
                        <a:pt x="97" y="214"/>
                        <a:pt x="97" y="214"/>
                        <a:pt x="97" y="214"/>
                      </a:cubicBezTo>
                      <a:cubicBezTo>
                        <a:pt x="103" y="214"/>
                        <a:pt x="107" y="209"/>
                        <a:pt x="107" y="203"/>
                      </a:cubicBezTo>
                      <a:cubicBezTo>
                        <a:pt x="107" y="150"/>
                        <a:pt x="107" y="150"/>
                        <a:pt x="107" y="150"/>
                      </a:cubicBezTo>
                      <a:cubicBezTo>
                        <a:pt x="107" y="144"/>
                        <a:pt x="103" y="139"/>
                        <a:pt x="97" y="139"/>
                      </a:cubicBezTo>
                      <a:cubicBezTo>
                        <a:pt x="65" y="139"/>
                        <a:pt x="65" y="139"/>
                        <a:pt x="65" y="139"/>
                      </a:cubicBezTo>
                      <a:cubicBezTo>
                        <a:pt x="65" y="97"/>
                        <a:pt x="65" y="97"/>
                        <a:pt x="65" y="97"/>
                      </a:cubicBezTo>
                      <a:cubicBezTo>
                        <a:pt x="214" y="97"/>
                        <a:pt x="214" y="97"/>
                        <a:pt x="214" y="97"/>
                      </a:cubicBezTo>
                      <a:cubicBezTo>
                        <a:pt x="214" y="257"/>
                        <a:pt x="214" y="257"/>
                        <a:pt x="214" y="257"/>
                      </a:cubicBezTo>
                      <a:cubicBezTo>
                        <a:pt x="33" y="257"/>
                        <a:pt x="33" y="257"/>
                        <a:pt x="33" y="257"/>
                      </a:cubicBezTo>
                      <a:cubicBezTo>
                        <a:pt x="27" y="257"/>
                        <a:pt x="22" y="261"/>
                        <a:pt x="22" y="267"/>
                      </a:cubicBezTo>
                      <a:cubicBezTo>
                        <a:pt x="22" y="273"/>
                        <a:pt x="27" y="278"/>
                        <a:pt x="33" y="278"/>
                      </a:cubicBezTo>
                      <a:cubicBezTo>
                        <a:pt x="289" y="278"/>
                        <a:pt x="289" y="278"/>
                        <a:pt x="289" y="278"/>
                      </a:cubicBezTo>
                      <a:cubicBezTo>
                        <a:pt x="295" y="278"/>
                        <a:pt x="299" y="273"/>
                        <a:pt x="299" y="267"/>
                      </a:cubicBezTo>
                      <a:cubicBezTo>
                        <a:pt x="299" y="261"/>
                        <a:pt x="295" y="257"/>
                        <a:pt x="289" y="257"/>
                      </a:cubicBezTo>
                      <a:cubicBezTo>
                        <a:pt x="289" y="97"/>
                        <a:pt x="289" y="97"/>
                        <a:pt x="289" y="97"/>
                      </a:cubicBezTo>
                      <a:cubicBezTo>
                        <a:pt x="310" y="97"/>
                        <a:pt x="310" y="97"/>
                        <a:pt x="310" y="97"/>
                      </a:cubicBezTo>
                      <a:cubicBezTo>
                        <a:pt x="314" y="97"/>
                        <a:pt x="318" y="94"/>
                        <a:pt x="320" y="90"/>
                      </a:cubicBezTo>
                      <a:cubicBezTo>
                        <a:pt x="321" y="87"/>
                        <a:pt x="321" y="82"/>
                        <a:pt x="318" y="79"/>
                      </a:cubicBezTo>
                      <a:close/>
                      <a:moveTo>
                        <a:pt x="86" y="161"/>
                      </a:moveTo>
                      <a:cubicBezTo>
                        <a:pt x="86" y="193"/>
                        <a:pt x="86" y="193"/>
                        <a:pt x="86" y="193"/>
                      </a:cubicBezTo>
                      <a:cubicBezTo>
                        <a:pt x="22" y="193"/>
                        <a:pt x="22" y="193"/>
                        <a:pt x="22" y="193"/>
                      </a:cubicBezTo>
                      <a:cubicBezTo>
                        <a:pt x="22" y="161"/>
                        <a:pt x="22" y="161"/>
                        <a:pt x="22" y="161"/>
                      </a:cubicBezTo>
                      <a:lnTo>
                        <a:pt x="86" y="161"/>
                      </a:lnTo>
                      <a:close/>
                      <a:moveTo>
                        <a:pt x="257" y="75"/>
                      </a:moveTo>
                      <a:cubicBezTo>
                        <a:pt x="257" y="40"/>
                        <a:pt x="257" y="40"/>
                        <a:pt x="257" y="40"/>
                      </a:cubicBezTo>
                      <a:cubicBezTo>
                        <a:pt x="287" y="75"/>
                        <a:pt x="287" y="75"/>
                        <a:pt x="287" y="75"/>
                      </a:cubicBezTo>
                      <a:lnTo>
                        <a:pt x="257" y="75"/>
                      </a:lnTo>
                      <a:close/>
                      <a:moveTo>
                        <a:pt x="235" y="26"/>
                      </a:moveTo>
                      <a:cubicBezTo>
                        <a:pt x="235" y="75"/>
                        <a:pt x="235" y="75"/>
                        <a:pt x="235" y="75"/>
                      </a:cubicBezTo>
                      <a:cubicBezTo>
                        <a:pt x="80" y="75"/>
                        <a:pt x="80" y="75"/>
                        <a:pt x="80" y="75"/>
                      </a:cubicBezTo>
                      <a:lnTo>
                        <a:pt x="235" y="26"/>
                      </a:lnTo>
                      <a:close/>
                      <a:moveTo>
                        <a:pt x="267" y="178"/>
                      </a:moveTo>
                      <a:cubicBezTo>
                        <a:pt x="235" y="217"/>
                        <a:pt x="235" y="217"/>
                        <a:pt x="235" y="217"/>
                      </a:cubicBezTo>
                      <a:cubicBezTo>
                        <a:pt x="235" y="175"/>
                        <a:pt x="235" y="175"/>
                        <a:pt x="235" y="175"/>
                      </a:cubicBezTo>
                      <a:cubicBezTo>
                        <a:pt x="267" y="137"/>
                        <a:pt x="267" y="137"/>
                        <a:pt x="267" y="137"/>
                      </a:cubicBezTo>
                      <a:lnTo>
                        <a:pt x="267" y="178"/>
                      </a:lnTo>
                      <a:close/>
                      <a:moveTo>
                        <a:pt x="235" y="257"/>
                      </a:moveTo>
                      <a:cubicBezTo>
                        <a:pt x="235" y="250"/>
                        <a:pt x="235" y="250"/>
                        <a:pt x="235" y="250"/>
                      </a:cubicBezTo>
                      <a:cubicBezTo>
                        <a:pt x="267" y="211"/>
                        <a:pt x="267" y="211"/>
                        <a:pt x="267" y="211"/>
                      </a:cubicBezTo>
                      <a:cubicBezTo>
                        <a:pt x="267" y="257"/>
                        <a:pt x="267" y="257"/>
                        <a:pt x="267" y="257"/>
                      </a:cubicBezTo>
                      <a:lnTo>
                        <a:pt x="235" y="257"/>
                      </a:lnTo>
                      <a:close/>
                      <a:moveTo>
                        <a:pt x="267" y="103"/>
                      </a:moveTo>
                      <a:cubicBezTo>
                        <a:pt x="235" y="142"/>
                        <a:pt x="235" y="142"/>
                        <a:pt x="235" y="142"/>
                      </a:cubicBezTo>
                      <a:cubicBezTo>
                        <a:pt x="235" y="97"/>
                        <a:pt x="235" y="97"/>
                        <a:pt x="235" y="97"/>
                      </a:cubicBezTo>
                      <a:cubicBezTo>
                        <a:pt x="267" y="97"/>
                        <a:pt x="267" y="97"/>
                        <a:pt x="267" y="97"/>
                      </a:cubicBezTo>
                      <a:lnTo>
                        <a:pt x="267"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mn-cs"/>
                  </a:endParaRPr>
                </a:p>
              </p:txBody>
            </p:sp>
          </p:grpSp>
          <p:sp>
            <p:nvSpPr>
              <p:cNvPr id="102" name="Freeform 664">
                <a:extLst>
                  <a:ext uri="{FF2B5EF4-FFF2-40B4-BE49-F238E27FC236}">
                    <a16:creationId xmlns:a16="http://schemas.microsoft.com/office/drawing/2014/main" id="{9F9BD3D3-3DAC-4723-A6DB-1534B83A3F34}"/>
                  </a:ext>
                </a:extLst>
              </p:cNvPr>
              <p:cNvSpPr>
                <a:spLocks/>
              </p:cNvSpPr>
              <p:nvPr/>
            </p:nvSpPr>
            <p:spPr bwMode="auto">
              <a:xfrm>
                <a:off x="6886827" y="3500468"/>
                <a:ext cx="471035" cy="490352"/>
              </a:xfrm>
              <a:custGeom>
                <a:avLst/>
                <a:gdLst>
                  <a:gd name="T0" fmla="*/ 211 w 211"/>
                  <a:gd name="T1" fmla="*/ 171 h 220"/>
                  <a:gd name="T2" fmla="*/ 210 w 211"/>
                  <a:gd name="T3" fmla="*/ 170 h 220"/>
                  <a:gd name="T4" fmla="*/ 168 w 211"/>
                  <a:gd name="T5" fmla="*/ 127 h 220"/>
                  <a:gd name="T6" fmla="*/ 161 w 211"/>
                  <a:gd name="T7" fmla="*/ 127 h 220"/>
                  <a:gd name="T8" fmla="*/ 161 w 211"/>
                  <a:gd name="T9" fmla="*/ 134 h 220"/>
                  <a:gd name="T10" fmla="*/ 195 w 211"/>
                  <a:gd name="T11" fmla="*/ 168 h 220"/>
                  <a:gd name="T12" fmla="*/ 142 w 211"/>
                  <a:gd name="T13" fmla="*/ 168 h 220"/>
                  <a:gd name="T14" fmla="*/ 113 w 211"/>
                  <a:gd name="T15" fmla="*/ 158 h 220"/>
                  <a:gd name="T16" fmla="*/ 98 w 211"/>
                  <a:gd name="T17" fmla="*/ 119 h 220"/>
                  <a:gd name="T18" fmla="*/ 85 w 211"/>
                  <a:gd name="T19" fmla="*/ 110 h 220"/>
                  <a:gd name="T20" fmla="*/ 98 w 211"/>
                  <a:gd name="T21" fmla="*/ 101 h 220"/>
                  <a:gd name="T22" fmla="*/ 107 w 211"/>
                  <a:gd name="T23" fmla="*/ 80 h 220"/>
                  <a:gd name="T24" fmla="*/ 142 w 211"/>
                  <a:gd name="T25" fmla="*/ 52 h 220"/>
                  <a:gd name="T26" fmla="*/ 195 w 211"/>
                  <a:gd name="T27" fmla="*/ 52 h 220"/>
                  <a:gd name="T28" fmla="*/ 161 w 211"/>
                  <a:gd name="T29" fmla="*/ 86 h 220"/>
                  <a:gd name="T30" fmla="*/ 161 w 211"/>
                  <a:gd name="T31" fmla="*/ 93 h 220"/>
                  <a:gd name="T32" fmla="*/ 164 w 211"/>
                  <a:gd name="T33" fmla="*/ 94 h 220"/>
                  <a:gd name="T34" fmla="*/ 168 w 211"/>
                  <a:gd name="T35" fmla="*/ 93 h 220"/>
                  <a:gd name="T36" fmla="*/ 210 w 211"/>
                  <a:gd name="T37" fmla="*/ 51 h 220"/>
                  <a:gd name="T38" fmla="*/ 211 w 211"/>
                  <a:gd name="T39" fmla="*/ 49 h 220"/>
                  <a:gd name="T40" fmla="*/ 211 w 211"/>
                  <a:gd name="T41" fmla="*/ 45 h 220"/>
                  <a:gd name="T42" fmla="*/ 210 w 211"/>
                  <a:gd name="T43" fmla="*/ 44 h 220"/>
                  <a:gd name="T44" fmla="*/ 168 w 211"/>
                  <a:gd name="T45" fmla="*/ 2 h 220"/>
                  <a:gd name="T46" fmla="*/ 161 w 211"/>
                  <a:gd name="T47" fmla="*/ 2 h 220"/>
                  <a:gd name="T48" fmla="*/ 161 w 211"/>
                  <a:gd name="T49" fmla="*/ 8 h 220"/>
                  <a:gd name="T50" fmla="*/ 195 w 211"/>
                  <a:gd name="T51" fmla="*/ 42 h 220"/>
                  <a:gd name="T52" fmla="*/ 142 w 211"/>
                  <a:gd name="T53" fmla="*/ 42 h 220"/>
                  <a:gd name="T54" fmla="*/ 97 w 211"/>
                  <a:gd name="T55" fmla="*/ 80 h 220"/>
                  <a:gd name="T56" fmla="*/ 92 w 211"/>
                  <a:gd name="T57" fmla="*/ 94 h 220"/>
                  <a:gd name="T58" fmla="*/ 59 w 211"/>
                  <a:gd name="T59" fmla="*/ 105 h 220"/>
                  <a:gd name="T60" fmla="*/ 4 w 211"/>
                  <a:gd name="T61" fmla="*/ 105 h 220"/>
                  <a:gd name="T62" fmla="*/ 0 w 211"/>
                  <a:gd name="T63" fmla="*/ 110 h 220"/>
                  <a:gd name="T64" fmla="*/ 0 w 211"/>
                  <a:gd name="T65" fmla="*/ 110 h 220"/>
                  <a:gd name="T66" fmla="*/ 0 w 211"/>
                  <a:gd name="T67" fmla="*/ 110 h 220"/>
                  <a:gd name="T68" fmla="*/ 4 w 211"/>
                  <a:gd name="T69" fmla="*/ 115 h 220"/>
                  <a:gd name="T70" fmla="*/ 59 w 211"/>
                  <a:gd name="T71" fmla="*/ 115 h 220"/>
                  <a:gd name="T72" fmla="*/ 92 w 211"/>
                  <a:gd name="T73" fmla="*/ 126 h 220"/>
                  <a:gd name="T74" fmla="*/ 106 w 211"/>
                  <a:gd name="T75" fmla="*/ 165 h 220"/>
                  <a:gd name="T76" fmla="*/ 142 w 211"/>
                  <a:gd name="T77" fmla="*/ 178 h 220"/>
                  <a:gd name="T78" fmla="*/ 195 w 211"/>
                  <a:gd name="T79" fmla="*/ 178 h 220"/>
                  <a:gd name="T80" fmla="*/ 161 w 211"/>
                  <a:gd name="T81" fmla="*/ 212 h 220"/>
                  <a:gd name="T82" fmla="*/ 161 w 211"/>
                  <a:gd name="T83" fmla="*/ 219 h 220"/>
                  <a:gd name="T84" fmla="*/ 164 w 211"/>
                  <a:gd name="T85" fmla="*/ 220 h 220"/>
                  <a:gd name="T86" fmla="*/ 168 w 211"/>
                  <a:gd name="T87" fmla="*/ 219 h 220"/>
                  <a:gd name="T88" fmla="*/ 210 w 211"/>
                  <a:gd name="T89" fmla="*/ 176 h 220"/>
                  <a:gd name="T90" fmla="*/ 211 w 211"/>
                  <a:gd name="T91" fmla="*/ 175 h 220"/>
                  <a:gd name="T92" fmla="*/ 211 w 211"/>
                  <a:gd name="T93" fmla="*/ 17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220">
                    <a:moveTo>
                      <a:pt x="211" y="171"/>
                    </a:moveTo>
                    <a:cubicBezTo>
                      <a:pt x="211" y="171"/>
                      <a:pt x="210" y="170"/>
                      <a:pt x="210" y="170"/>
                    </a:cubicBezTo>
                    <a:cubicBezTo>
                      <a:pt x="168" y="127"/>
                      <a:pt x="168" y="127"/>
                      <a:pt x="168" y="127"/>
                    </a:cubicBezTo>
                    <a:cubicBezTo>
                      <a:pt x="166" y="125"/>
                      <a:pt x="163" y="125"/>
                      <a:pt x="161" y="127"/>
                    </a:cubicBezTo>
                    <a:cubicBezTo>
                      <a:pt x="159" y="129"/>
                      <a:pt x="159" y="132"/>
                      <a:pt x="161" y="134"/>
                    </a:cubicBezTo>
                    <a:cubicBezTo>
                      <a:pt x="195" y="168"/>
                      <a:pt x="195" y="168"/>
                      <a:pt x="195" y="168"/>
                    </a:cubicBezTo>
                    <a:cubicBezTo>
                      <a:pt x="142" y="168"/>
                      <a:pt x="142" y="168"/>
                      <a:pt x="142" y="168"/>
                    </a:cubicBezTo>
                    <a:cubicBezTo>
                      <a:pt x="142" y="168"/>
                      <a:pt x="124" y="168"/>
                      <a:pt x="113" y="158"/>
                    </a:cubicBezTo>
                    <a:cubicBezTo>
                      <a:pt x="101" y="145"/>
                      <a:pt x="113" y="133"/>
                      <a:pt x="98" y="119"/>
                    </a:cubicBezTo>
                    <a:cubicBezTo>
                      <a:pt x="95" y="115"/>
                      <a:pt x="90" y="112"/>
                      <a:pt x="85" y="110"/>
                    </a:cubicBezTo>
                    <a:cubicBezTo>
                      <a:pt x="90" y="108"/>
                      <a:pt x="95" y="105"/>
                      <a:pt x="98" y="101"/>
                    </a:cubicBezTo>
                    <a:cubicBezTo>
                      <a:pt x="104" y="96"/>
                      <a:pt x="107" y="88"/>
                      <a:pt x="107" y="80"/>
                    </a:cubicBezTo>
                    <a:cubicBezTo>
                      <a:pt x="107" y="60"/>
                      <a:pt x="126" y="52"/>
                      <a:pt x="142" y="52"/>
                    </a:cubicBezTo>
                    <a:cubicBezTo>
                      <a:pt x="195" y="52"/>
                      <a:pt x="195" y="52"/>
                      <a:pt x="195" y="52"/>
                    </a:cubicBezTo>
                    <a:cubicBezTo>
                      <a:pt x="161" y="86"/>
                      <a:pt x="161" y="86"/>
                      <a:pt x="161" y="86"/>
                    </a:cubicBezTo>
                    <a:cubicBezTo>
                      <a:pt x="159" y="88"/>
                      <a:pt x="159" y="91"/>
                      <a:pt x="161" y="93"/>
                    </a:cubicBezTo>
                    <a:cubicBezTo>
                      <a:pt x="162" y="94"/>
                      <a:pt x="163" y="94"/>
                      <a:pt x="164" y="94"/>
                    </a:cubicBezTo>
                    <a:cubicBezTo>
                      <a:pt x="165" y="94"/>
                      <a:pt x="167" y="94"/>
                      <a:pt x="168" y="93"/>
                    </a:cubicBezTo>
                    <a:cubicBezTo>
                      <a:pt x="210" y="51"/>
                      <a:pt x="210" y="51"/>
                      <a:pt x="210" y="51"/>
                    </a:cubicBezTo>
                    <a:cubicBezTo>
                      <a:pt x="210" y="50"/>
                      <a:pt x="211" y="50"/>
                      <a:pt x="211" y="49"/>
                    </a:cubicBezTo>
                    <a:cubicBezTo>
                      <a:pt x="211" y="48"/>
                      <a:pt x="211" y="46"/>
                      <a:pt x="211" y="45"/>
                    </a:cubicBezTo>
                    <a:cubicBezTo>
                      <a:pt x="211" y="45"/>
                      <a:pt x="210" y="44"/>
                      <a:pt x="210" y="44"/>
                    </a:cubicBezTo>
                    <a:cubicBezTo>
                      <a:pt x="168" y="2"/>
                      <a:pt x="168" y="2"/>
                      <a:pt x="168" y="2"/>
                    </a:cubicBezTo>
                    <a:cubicBezTo>
                      <a:pt x="166" y="0"/>
                      <a:pt x="163" y="0"/>
                      <a:pt x="161" y="2"/>
                    </a:cubicBezTo>
                    <a:cubicBezTo>
                      <a:pt x="159" y="3"/>
                      <a:pt x="159" y="7"/>
                      <a:pt x="161" y="8"/>
                    </a:cubicBezTo>
                    <a:cubicBezTo>
                      <a:pt x="195" y="42"/>
                      <a:pt x="195" y="42"/>
                      <a:pt x="195" y="42"/>
                    </a:cubicBezTo>
                    <a:cubicBezTo>
                      <a:pt x="142" y="42"/>
                      <a:pt x="142" y="42"/>
                      <a:pt x="142" y="42"/>
                    </a:cubicBezTo>
                    <a:cubicBezTo>
                      <a:pt x="122" y="42"/>
                      <a:pt x="97" y="53"/>
                      <a:pt x="97" y="80"/>
                    </a:cubicBezTo>
                    <a:cubicBezTo>
                      <a:pt x="97" y="86"/>
                      <a:pt x="95" y="91"/>
                      <a:pt x="92" y="94"/>
                    </a:cubicBezTo>
                    <a:cubicBezTo>
                      <a:pt x="81" y="105"/>
                      <a:pt x="60" y="105"/>
                      <a:pt x="59" y="105"/>
                    </a:cubicBezTo>
                    <a:cubicBezTo>
                      <a:pt x="4" y="105"/>
                      <a:pt x="4" y="105"/>
                      <a:pt x="4" y="105"/>
                    </a:cubicBezTo>
                    <a:cubicBezTo>
                      <a:pt x="2" y="105"/>
                      <a:pt x="0" y="107"/>
                      <a:pt x="0" y="110"/>
                    </a:cubicBezTo>
                    <a:cubicBezTo>
                      <a:pt x="0" y="110"/>
                      <a:pt x="0" y="110"/>
                      <a:pt x="0" y="110"/>
                    </a:cubicBezTo>
                    <a:cubicBezTo>
                      <a:pt x="0" y="110"/>
                      <a:pt x="0" y="110"/>
                      <a:pt x="0" y="110"/>
                    </a:cubicBezTo>
                    <a:cubicBezTo>
                      <a:pt x="0" y="113"/>
                      <a:pt x="2" y="115"/>
                      <a:pt x="4" y="115"/>
                    </a:cubicBezTo>
                    <a:cubicBezTo>
                      <a:pt x="59" y="115"/>
                      <a:pt x="59" y="115"/>
                      <a:pt x="59" y="115"/>
                    </a:cubicBezTo>
                    <a:cubicBezTo>
                      <a:pt x="60" y="115"/>
                      <a:pt x="81" y="115"/>
                      <a:pt x="92" y="126"/>
                    </a:cubicBezTo>
                    <a:cubicBezTo>
                      <a:pt x="103" y="137"/>
                      <a:pt x="91" y="149"/>
                      <a:pt x="106" y="165"/>
                    </a:cubicBezTo>
                    <a:cubicBezTo>
                      <a:pt x="120" y="178"/>
                      <a:pt x="141" y="178"/>
                      <a:pt x="142" y="178"/>
                    </a:cubicBezTo>
                    <a:cubicBezTo>
                      <a:pt x="195" y="178"/>
                      <a:pt x="195" y="178"/>
                      <a:pt x="195" y="178"/>
                    </a:cubicBezTo>
                    <a:cubicBezTo>
                      <a:pt x="161" y="212"/>
                      <a:pt x="161" y="212"/>
                      <a:pt x="161" y="212"/>
                    </a:cubicBezTo>
                    <a:cubicBezTo>
                      <a:pt x="159" y="214"/>
                      <a:pt x="159" y="217"/>
                      <a:pt x="161" y="219"/>
                    </a:cubicBezTo>
                    <a:cubicBezTo>
                      <a:pt x="162" y="220"/>
                      <a:pt x="163" y="220"/>
                      <a:pt x="164" y="220"/>
                    </a:cubicBezTo>
                    <a:cubicBezTo>
                      <a:pt x="165" y="220"/>
                      <a:pt x="167" y="220"/>
                      <a:pt x="168" y="219"/>
                    </a:cubicBezTo>
                    <a:cubicBezTo>
                      <a:pt x="210" y="176"/>
                      <a:pt x="210" y="176"/>
                      <a:pt x="210" y="176"/>
                    </a:cubicBezTo>
                    <a:cubicBezTo>
                      <a:pt x="210" y="176"/>
                      <a:pt x="211" y="175"/>
                      <a:pt x="211" y="175"/>
                    </a:cubicBezTo>
                    <a:cubicBezTo>
                      <a:pt x="211" y="174"/>
                      <a:pt x="211" y="172"/>
                      <a:pt x="211" y="171"/>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nvGrpSpPr>
              <p:cNvPr id="27" name="Group 26">
                <a:extLst>
                  <a:ext uri="{FF2B5EF4-FFF2-40B4-BE49-F238E27FC236}">
                    <a16:creationId xmlns:a16="http://schemas.microsoft.com/office/drawing/2014/main" id="{A6600DEB-AF7A-4DBB-AB00-6B33B7F2F3C6}"/>
                  </a:ext>
                </a:extLst>
              </p:cNvPr>
              <p:cNvGrpSpPr>
                <a:grpSpLocks noChangeAspect="1"/>
              </p:cNvGrpSpPr>
              <p:nvPr/>
            </p:nvGrpSpPr>
            <p:grpSpPr>
              <a:xfrm>
                <a:off x="3910024" y="4588579"/>
                <a:ext cx="3674887" cy="640080"/>
                <a:chOff x="0" y="0"/>
                <a:chExt cx="12192001" cy="1629624"/>
              </a:xfrm>
            </p:grpSpPr>
            <p:pic>
              <p:nvPicPr>
                <p:cNvPr id="28" name="Picture 27">
                  <a:extLst>
                    <a:ext uri="{FF2B5EF4-FFF2-40B4-BE49-F238E27FC236}">
                      <a16:creationId xmlns:a16="http://schemas.microsoft.com/office/drawing/2014/main" id="{915EB3F0-2633-4BE0-B2A1-A805DFA70B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538" b="56700"/>
                <a:stretch/>
              </p:blipFill>
              <p:spPr>
                <a:xfrm>
                  <a:off x="0" y="0"/>
                  <a:ext cx="12192001" cy="1629624"/>
                </a:xfrm>
                <a:prstGeom prst="rect">
                  <a:avLst/>
                </a:prstGeom>
              </p:spPr>
            </p:pic>
            <p:pic>
              <p:nvPicPr>
                <p:cNvPr id="29" name="Picture 28">
                  <a:extLst>
                    <a:ext uri="{FF2B5EF4-FFF2-40B4-BE49-F238E27FC236}">
                      <a16:creationId xmlns:a16="http://schemas.microsoft.com/office/drawing/2014/main" id="{7DEBEDA4-2DC7-4C5A-920E-66EA63349A66}"/>
                    </a:ext>
                  </a:extLst>
                </p:cNvPr>
                <p:cNvPicPr>
                  <a:picLocks noChangeAspect="1"/>
                </p:cNvPicPr>
                <p:nvPr/>
              </p:nvPicPr>
              <p:blipFill rotWithShape="1">
                <a:blip r:embed="rId4"/>
                <a:srcRect l="77385" t="15682" r="2464" b="57878"/>
                <a:stretch/>
              </p:blipFill>
              <p:spPr>
                <a:xfrm>
                  <a:off x="5666585" y="577899"/>
                  <a:ext cx="289932" cy="325615"/>
                </a:xfrm>
                <a:prstGeom prst="rect">
                  <a:avLst/>
                </a:prstGeom>
              </p:spPr>
            </p:pic>
            <p:pic>
              <p:nvPicPr>
                <p:cNvPr id="30" name="Picture 29">
                  <a:extLst>
                    <a:ext uri="{FF2B5EF4-FFF2-40B4-BE49-F238E27FC236}">
                      <a16:creationId xmlns:a16="http://schemas.microsoft.com/office/drawing/2014/main" id="{D90EC69F-CD03-4809-B6BD-5E64973E8F27}"/>
                    </a:ext>
                  </a:extLst>
                </p:cNvPr>
                <p:cNvPicPr>
                  <a:picLocks noChangeAspect="1"/>
                </p:cNvPicPr>
                <p:nvPr/>
              </p:nvPicPr>
              <p:blipFill rotWithShape="1">
                <a:blip r:embed="rId5"/>
                <a:srcRect l="76951" t="44956" r="5068" b="34501"/>
                <a:stretch/>
              </p:blipFill>
              <p:spPr>
                <a:xfrm>
                  <a:off x="5666585" y="940539"/>
                  <a:ext cx="258708" cy="254247"/>
                </a:xfrm>
                <a:prstGeom prst="rect">
                  <a:avLst/>
                </a:prstGeom>
              </p:spPr>
            </p:pic>
            <p:pic>
              <p:nvPicPr>
                <p:cNvPr id="31" name="Picture 30">
                  <a:extLst>
                    <a:ext uri="{FF2B5EF4-FFF2-40B4-BE49-F238E27FC236}">
                      <a16:creationId xmlns:a16="http://schemas.microsoft.com/office/drawing/2014/main" id="{5E428215-665C-4C91-B493-6E614A379CE9}"/>
                    </a:ext>
                  </a:extLst>
                </p:cNvPr>
                <p:cNvPicPr>
                  <a:picLocks noChangeAspect="1"/>
                </p:cNvPicPr>
                <p:nvPr/>
              </p:nvPicPr>
              <p:blipFill rotWithShape="1">
                <a:blip r:embed="rId5"/>
                <a:srcRect l="65481" t="64779" r="17778" b="15758"/>
                <a:stretch/>
              </p:blipFill>
              <p:spPr>
                <a:xfrm>
                  <a:off x="5500024" y="1181996"/>
                  <a:ext cx="240867" cy="240866"/>
                </a:xfrm>
                <a:prstGeom prst="rect">
                  <a:avLst/>
                </a:prstGeom>
              </p:spPr>
            </p:pic>
            <p:pic>
              <p:nvPicPr>
                <p:cNvPr id="32" name="Picture 31">
                  <a:extLst>
                    <a:ext uri="{FF2B5EF4-FFF2-40B4-BE49-F238E27FC236}">
                      <a16:creationId xmlns:a16="http://schemas.microsoft.com/office/drawing/2014/main" id="{93DEB841-2512-481C-8B40-5FF400657E46}"/>
                    </a:ext>
                  </a:extLst>
                </p:cNvPr>
                <p:cNvPicPr>
                  <a:picLocks noChangeAspect="1"/>
                </p:cNvPicPr>
                <p:nvPr/>
              </p:nvPicPr>
              <p:blipFill rotWithShape="1">
                <a:blip r:embed="rId5"/>
                <a:srcRect l="48760" t="74102" r="34809" b="7877"/>
                <a:stretch/>
              </p:blipFill>
              <p:spPr>
                <a:xfrm>
                  <a:off x="5260421" y="1303994"/>
                  <a:ext cx="236406" cy="223025"/>
                </a:xfrm>
                <a:prstGeom prst="rect">
                  <a:avLst/>
                </a:prstGeom>
              </p:spPr>
            </p:pic>
            <p:pic>
              <p:nvPicPr>
                <p:cNvPr id="33" name="Picture 32">
                  <a:extLst>
                    <a:ext uri="{FF2B5EF4-FFF2-40B4-BE49-F238E27FC236}">
                      <a16:creationId xmlns:a16="http://schemas.microsoft.com/office/drawing/2014/main" id="{BA1A44CF-AC7B-4DA7-A718-18167D8F3B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300" t="37659" r="56919" b="59008"/>
                <a:stretch/>
              </p:blipFill>
              <p:spPr>
                <a:xfrm>
                  <a:off x="5046853" y="1289036"/>
                  <a:ext cx="217130" cy="228600"/>
                </a:xfrm>
                <a:prstGeom prst="rect">
                  <a:avLst/>
                </a:prstGeom>
              </p:spPr>
            </p:pic>
            <p:pic>
              <p:nvPicPr>
                <p:cNvPr id="34" name="Picture 33">
                  <a:extLst>
                    <a:ext uri="{FF2B5EF4-FFF2-40B4-BE49-F238E27FC236}">
                      <a16:creationId xmlns:a16="http://schemas.microsoft.com/office/drawing/2014/main" id="{98D6B9C3-E3CE-46C3-B531-0B3B0376704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801" t="36788" r="58590" b="60440"/>
                <a:stretch/>
              </p:blipFill>
              <p:spPr>
                <a:xfrm>
                  <a:off x="4862901" y="1228194"/>
                  <a:ext cx="196112" cy="190124"/>
                </a:xfrm>
                <a:prstGeom prst="rect">
                  <a:avLst/>
                </a:prstGeom>
              </p:spPr>
            </p:pic>
            <p:pic>
              <p:nvPicPr>
                <p:cNvPr id="35" name="Picture 34">
                  <a:extLst>
                    <a:ext uri="{FF2B5EF4-FFF2-40B4-BE49-F238E27FC236}">
                      <a16:creationId xmlns:a16="http://schemas.microsoft.com/office/drawing/2014/main" id="{7C55C224-404A-43B3-9531-6AC9A7D4F3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146" t="32561" r="60406" b="65019"/>
                <a:stretch/>
              </p:blipFill>
              <p:spPr>
                <a:xfrm>
                  <a:off x="4660942" y="940967"/>
                  <a:ext cx="176525" cy="165933"/>
                </a:xfrm>
                <a:prstGeom prst="rect">
                  <a:avLst/>
                </a:prstGeom>
              </p:spPr>
            </p:pic>
            <p:pic>
              <p:nvPicPr>
                <p:cNvPr id="36" name="Picture 35">
                  <a:extLst>
                    <a:ext uri="{FF2B5EF4-FFF2-40B4-BE49-F238E27FC236}">
                      <a16:creationId xmlns:a16="http://schemas.microsoft.com/office/drawing/2014/main" id="{EC65D2F8-FF0E-44E3-A4C9-883AB4C9EC1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27" t="34854" r="59902" b="62687"/>
                <a:stretch/>
              </p:blipFill>
              <p:spPr>
                <a:xfrm>
                  <a:off x="4742370" y="1094148"/>
                  <a:ext cx="154879" cy="168700"/>
                </a:xfrm>
                <a:prstGeom prst="rect">
                  <a:avLst/>
                </a:prstGeom>
              </p:spPr>
            </p:pic>
            <p:pic>
              <p:nvPicPr>
                <p:cNvPr id="37" name="Picture 36">
                  <a:extLst>
                    <a:ext uri="{FF2B5EF4-FFF2-40B4-BE49-F238E27FC236}">
                      <a16:creationId xmlns:a16="http://schemas.microsoft.com/office/drawing/2014/main" id="{084A5E81-58C7-41A7-9C14-B53A006BEF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047" t="30252" r="60665" b="67456"/>
                <a:stretch/>
              </p:blipFill>
              <p:spPr>
                <a:xfrm>
                  <a:off x="4650740" y="775895"/>
                  <a:ext cx="157163" cy="157162"/>
                </a:xfrm>
                <a:prstGeom prst="rect">
                  <a:avLst/>
                </a:prstGeom>
              </p:spPr>
            </p:pic>
            <p:pic>
              <p:nvPicPr>
                <p:cNvPr id="38" name="Picture 37">
                  <a:extLst>
                    <a:ext uri="{FF2B5EF4-FFF2-40B4-BE49-F238E27FC236}">
                      <a16:creationId xmlns:a16="http://schemas.microsoft.com/office/drawing/2014/main" id="{B8326767-61D4-4197-AA34-97593AEAFE3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8038" t="28022" r="60751" b="69895"/>
                <a:stretch/>
              </p:blipFill>
              <p:spPr>
                <a:xfrm>
                  <a:off x="4647935" y="626050"/>
                  <a:ext cx="147638" cy="142875"/>
                </a:xfrm>
                <a:prstGeom prst="rect">
                  <a:avLst/>
                </a:prstGeom>
              </p:spPr>
            </p:pic>
          </p:grpSp>
        </p:grpSp>
      </p:grpSp>
    </p:spTree>
    <p:extLst>
      <p:ext uri="{BB962C8B-B14F-4D97-AF65-F5344CB8AC3E}">
        <p14:creationId xmlns:p14="http://schemas.microsoft.com/office/powerpoint/2010/main" val="84243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3645E3F7-8652-4E7D-9D08-97692F3AE6AD}"/>
              </a:ext>
            </a:extLst>
          </p:cNvPr>
          <p:cNvGrpSpPr/>
          <p:nvPr/>
        </p:nvGrpSpPr>
        <p:grpSpPr>
          <a:xfrm>
            <a:off x="919838" y="1222375"/>
            <a:ext cx="10352325" cy="4413250"/>
            <a:chOff x="696996" y="1809750"/>
            <a:chExt cx="7134936" cy="3903663"/>
          </a:xfrm>
        </p:grpSpPr>
        <p:sp>
          <p:nvSpPr>
            <p:cNvPr id="4" name="Rectangle 5">
              <a:extLst>
                <a:ext uri="{FF2B5EF4-FFF2-40B4-BE49-F238E27FC236}">
                  <a16:creationId xmlns:a16="http://schemas.microsoft.com/office/drawing/2014/main" id="{8E167E37-769C-43FA-85AB-2E27DCC90B2F}"/>
                </a:ext>
              </a:extLst>
            </p:cNvPr>
            <p:cNvSpPr>
              <a:spLocks noChangeArrowheads="1"/>
            </p:cNvSpPr>
            <p:nvPr/>
          </p:nvSpPr>
          <p:spPr bwMode="auto">
            <a:xfrm>
              <a:off x="2559050" y="5419725"/>
              <a:ext cx="5057775" cy="214313"/>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 name="Rectangle 6">
              <a:extLst>
                <a:ext uri="{FF2B5EF4-FFF2-40B4-BE49-F238E27FC236}">
                  <a16:creationId xmlns:a16="http://schemas.microsoft.com/office/drawing/2014/main" id="{F3222755-D9AA-45C1-9FA9-6377D198A169}"/>
                </a:ext>
              </a:extLst>
            </p:cNvPr>
            <p:cNvSpPr>
              <a:spLocks noChangeArrowheads="1"/>
            </p:cNvSpPr>
            <p:nvPr/>
          </p:nvSpPr>
          <p:spPr bwMode="auto">
            <a:xfrm>
              <a:off x="1466850" y="5153025"/>
              <a:ext cx="5691188" cy="282575"/>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 name="Line 84">
              <a:extLst>
                <a:ext uri="{FF2B5EF4-FFF2-40B4-BE49-F238E27FC236}">
                  <a16:creationId xmlns:a16="http://schemas.microsoft.com/office/drawing/2014/main" id="{7E4A05A3-E14A-4007-A988-52BA7A0CE865}"/>
                </a:ext>
              </a:extLst>
            </p:cNvPr>
            <p:cNvSpPr>
              <a:spLocks noChangeShapeType="1"/>
            </p:cNvSpPr>
            <p:nvPr/>
          </p:nvSpPr>
          <p:spPr bwMode="auto">
            <a:xfrm flipV="1">
              <a:off x="2803526" y="2055813"/>
              <a:ext cx="0" cy="3657600"/>
            </a:xfrm>
            <a:prstGeom prst="line">
              <a:avLst/>
            </a:prstGeom>
            <a:noFill/>
            <a:ln w="25400">
              <a:solidFill>
                <a:schemeClr val="bg2"/>
              </a:solidFill>
              <a:round/>
              <a:headEnd/>
              <a:tailEnd/>
            </a:ln>
            <a:effectLst/>
          </p:spPr>
          <p:txBody>
            <a:bodyPr lIns="45720" r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7" name="Rectangle 85">
              <a:extLst>
                <a:ext uri="{FF2B5EF4-FFF2-40B4-BE49-F238E27FC236}">
                  <a16:creationId xmlns:a16="http://schemas.microsoft.com/office/drawing/2014/main" id="{7DDED8D1-31B3-4EFD-9851-6D29B237E6FE}"/>
                </a:ext>
              </a:extLst>
            </p:cNvPr>
            <p:cNvSpPr>
              <a:spLocks noChangeArrowheads="1"/>
            </p:cNvSpPr>
            <p:nvPr/>
          </p:nvSpPr>
          <p:spPr bwMode="auto">
            <a:xfrm rot="16200000">
              <a:off x="-888999" y="3725151"/>
              <a:ext cx="3341688" cy="169698"/>
            </a:xfrm>
            <a:prstGeom prst="rect">
              <a:avLst/>
            </a:prstGeom>
            <a:noFill/>
            <a:ln w="9525">
              <a:noFill/>
              <a:miter lim="800000"/>
              <a:headEnd/>
              <a:tailEnd/>
            </a:ln>
          </p:spPr>
          <p:txBody>
            <a:bodyPr lIns="0" tIns="0" bIns="0"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a:ea typeface="+mn-ea"/>
                  <a:cs typeface="+mn-cs"/>
                </a:rPr>
                <a:t>Issues/Obstacles Until Now</a:t>
              </a:r>
              <a:endParaRPr kumimoji="0" lang="en-US" sz="1600" b="1"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 name="Text Box 86">
              <a:extLst>
                <a:ext uri="{FF2B5EF4-FFF2-40B4-BE49-F238E27FC236}">
                  <a16:creationId xmlns:a16="http://schemas.microsoft.com/office/drawing/2014/main" id="{2736D77C-4AA6-442C-A5B1-04A490D37EB6}"/>
                </a:ext>
              </a:extLst>
            </p:cNvPr>
            <p:cNvSpPr txBox="1">
              <a:spLocks noChangeArrowheads="1"/>
            </p:cNvSpPr>
            <p:nvPr/>
          </p:nvSpPr>
          <p:spPr bwMode="auto">
            <a:xfrm>
              <a:off x="2803526" y="1809750"/>
              <a:ext cx="5010150" cy="253182"/>
            </a:xfrm>
            <a:prstGeom prst="rect">
              <a:avLst/>
            </a:prstGeom>
            <a:noFill/>
            <a:ln w="12700">
              <a:noFill/>
              <a:miter lim="800000"/>
              <a:headEnd/>
              <a:tailEnd/>
            </a:ln>
            <a:effectLst/>
          </p:spPr>
          <p:txBody>
            <a:bodyPr lIns="45720" rIns="45720">
              <a:spAutoFit/>
            </a:body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a:ea typeface="+mn-ea"/>
                  <a:cs typeface="+mn-cs"/>
                </a:rPr>
                <a:t>Top Issues Organizations Face During Enterprise Resource Planning</a:t>
              </a:r>
            </a:p>
          </p:txBody>
        </p:sp>
        <p:sp>
          <p:nvSpPr>
            <p:cNvPr id="9" name="Line 88">
              <a:extLst>
                <a:ext uri="{FF2B5EF4-FFF2-40B4-BE49-F238E27FC236}">
                  <a16:creationId xmlns:a16="http://schemas.microsoft.com/office/drawing/2014/main" id="{4D08BBF5-D9C2-488D-AEC2-68A0F729D09C}"/>
                </a:ext>
              </a:extLst>
            </p:cNvPr>
            <p:cNvSpPr>
              <a:spLocks noChangeShapeType="1"/>
            </p:cNvSpPr>
            <p:nvPr/>
          </p:nvSpPr>
          <p:spPr bwMode="auto">
            <a:xfrm rot="5400000">
              <a:off x="5321301" y="2584450"/>
              <a:ext cx="4763" cy="5010150"/>
            </a:xfrm>
            <a:prstGeom prst="line">
              <a:avLst/>
            </a:prstGeom>
            <a:noFill/>
            <a:ln w="6350">
              <a:solidFill>
                <a:schemeClr val="bg2"/>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Rectangle 90">
              <a:extLst>
                <a:ext uri="{FF2B5EF4-FFF2-40B4-BE49-F238E27FC236}">
                  <a16:creationId xmlns:a16="http://schemas.microsoft.com/office/drawing/2014/main" id="{91BB57CF-AF6C-4C9E-B805-69C4946A05C3}"/>
                </a:ext>
              </a:extLst>
            </p:cNvPr>
            <p:cNvSpPr>
              <a:spLocks noChangeArrowheads="1"/>
            </p:cNvSpPr>
            <p:nvPr/>
          </p:nvSpPr>
          <p:spPr bwMode="auto">
            <a:xfrm>
              <a:off x="2832101" y="5149850"/>
              <a:ext cx="477838" cy="122238"/>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1" name="Rectangle 91">
              <a:extLst>
                <a:ext uri="{FF2B5EF4-FFF2-40B4-BE49-F238E27FC236}">
                  <a16:creationId xmlns:a16="http://schemas.microsoft.com/office/drawing/2014/main" id="{8FE9C2F9-A43D-4CEC-A4FC-930D7A2022F1}"/>
                </a:ext>
              </a:extLst>
            </p:cNvPr>
            <p:cNvSpPr>
              <a:spLocks noChangeArrowheads="1"/>
            </p:cNvSpPr>
            <p:nvPr/>
          </p:nvSpPr>
          <p:spPr bwMode="auto">
            <a:xfrm>
              <a:off x="3333751" y="5137150"/>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2%</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2" name="Rectangle 93">
              <a:extLst>
                <a:ext uri="{FF2B5EF4-FFF2-40B4-BE49-F238E27FC236}">
                  <a16:creationId xmlns:a16="http://schemas.microsoft.com/office/drawing/2014/main" id="{E42BCB4F-D332-47B8-A99B-D2FC55792AEC}"/>
                </a:ext>
              </a:extLst>
            </p:cNvPr>
            <p:cNvSpPr>
              <a:spLocks noChangeArrowheads="1"/>
            </p:cNvSpPr>
            <p:nvPr/>
          </p:nvSpPr>
          <p:spPr bwMode="auto">
            <a:xfrm>
              <a:off x="2832101" y="5332413"/>
              <a:ext cx="307975"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3" name="Rectangle 94">
              <a:extLst>
                <a:ext uri="{FF2B5EF4-FFF2-40B4-BE49-F238E27FC236}">
                  <a16:creationId xmlns:a16="http://schemas.microsoft.com/office/drawing/2014/main" id="{5C7BD5F5-CC38-47E7-840B-21D9AB0799D1}"/>
                </a:ext>
              </a:extLst>
            </p:cNvPr>
            <p:cNvSpPr>
              <a:spLocks noChangeArrowheads="1"/>
            </p:cNvSpPr>
            <p:nvPr/>
          </p:nvSpPr>
          <p:spPr bwMode="auto">
            <a:xfrm>
              <a:off x="3165476" y="5300663"/>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1%</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4" name="Rectangle 95">
              <a:extLst>
                <a:ext uri="{FF2B5EF4-FFF2-40B4-BE49-F238E27FC236}">
                  <a16:creationId xmlns:a16="http://schemas.microsoft.com/office/drawing/2014/main" id="{03818BDA-39E9-489E-A5ED-554DCC988B3C}"/>
                </a:ext>
              </a:extLst>
            </p:cNvPr>
            <p:cNvSpPr>
              <a:spLocks noChangeArrowheads="1"/>
            </p:cNvSpPr>
            <p:nvPr/>
          </p:nvSpPr>
          <p:spPr bwMode="auto">
            <a:xfrm>
              <a:off x="5942330" y="5178742"/>
              <a:ext cx="1828800" cy="274320"/>
            </a:xfrm>
            <a:prstGeom prst="rect">
              <a:avLst/>
            </a:prstGeom>
            <a:solidFill>
              <a:schemeClr val="bg1">
                <a:lumMod val="85000"/>
              </a:schemeClr>
            </a:solidFill>
            <a:ln w="11176">
              <a:noFill/>
              <a:miter lim="800000"/>
              <a:headEnd/>
              <a:tailEnd/>
            </a:ln>
            <a:effectLst/>
          </p:spPr>
          <p:txBody>
            <a:bodyPr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KNOWLEDGE ASSETS 3%</a:t>
              </a:r>
              <a:endParaRPr kumimoji="0" lang="en-US" sz="2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5" name="Rectangle 96">
              <a:extLst>
                <a:ext uri="{FF2B5EF4-FFF2-40B4-BE49-F238E27FC236}">
                  <a16:creationId xmlns:a16="http://schemas.microsoft.com/office/drawing/2014/main" id="{2EAB752B-1002-43AF-B433-F2213EF5C2BA}"/>
                </a:ext>
              </a:extLst>
            </p:cNvPr>
            <p:cNvSpPr>
              <a:spLocks noChangeArrowheads="1"/>
            </p:cNvSpPr>
            <p:nvPr/>
          </p:nvSpPr>
          <p:spPr bwMode="auto">
            <a:xfrm>
              <a:off x="2583961" y="5135310"/>
              <a:ext cx="248140"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Data</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6" name="Rectangle 97">
              <a:extLst>
                <a:ext uri="{FF2B5EF4-FFF2-40B4-BE49-F238E27FC236}">
                  <a16:creationId xmlns:a16="http://schemas.microsoft.com/office/drawing/2014/main" id="{E33B414C-0016-4308-A057-4BC2AB195993}"/>
                </a:ext>
              </a:extLst>
            </p:cNvPr>
            <p:cNvSpPr>
              <a:spLocks noChangeArrowheads="1"/>
            </p:cNvSpPr>
            <p:nvPr/>
          </p:nvSpPr>
          <p:spPr bwMode="auto">
            <a:xfrm>
              <a:off x="2380676" y="5319461"/>
              <a:ext cx="451425"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Reporting</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7" name="Rectangle 100">
              <a:extLst>
                <a:ext uri="{FF2B5EF4-FFF2-40B4-BE49-F238E27FC236}">
                  <a16:creationId xmlns:a16="http://schemas.microsoft.com/office/drawing/2014/main" id="{3EC39AE3-5A69-47CA-93F7-5A024C0BAA23}"/>
                </a:ext>
              </a:extLst>
            </p:cNvPr>
            <p:cNvSpPr>
              <a:spLocks noChangeArrowheads="1"/>
            </p:cNvSpPr>
            <p:nvPr/>
          </p:nvSpPr>
          <p:spPr bwMode="auto">
            <a:xfrm>
              <a:off x="2832100" y="4384675"/>
              <a:ext cx="360363"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8" name="Rectangle 101">
              <a:extLst>
                <a:ext uri="{FF2B5EF4-FFF2-40B4-BE49-F238E27FC236}">
                  <a16:creationId xmlns:a16="http://schemas.microsoft.com/office/drawing/2014/main" id="{0D082ADD-FA95-4AD3-8211-FA7BE226C322}"/>
                </a:ext>
              </a:extLst>
            </p:cNvPr>
            <p:cNvSpPr>
              <a:spLocks noChangeArrowheads="1"/>
            </p:cNvSpPr>
            <p:nvPr/>
          </p:nvSpPr>
          <p:spPr bwMode="auto">
            <a:xfrm>
              <a:off x="3217863" y="4375150"/>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1%</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9" name="Rectangle 103">
              <a:extLst>
                <a:ext uri="{FF2B5EF4-FFF2-40B4-BE49-F238E27FC236}">
                  <a16:creationId xmlns:a16="http://schemas.microsoft.com/office/drawing/2014/main" id="{9A6C32FD-7FBC-4E51-804E-2D6E3EF35695}"/>
                </a:ext>
              </a:extLst>
            </p:cNvPr>
            <p:cNvSpPr>
              <a:spLocks noChangeArrowheads="1"/>
            </p:cNvSpPr>
            <p:nvPr/>
          </p:nvSpPr>
          <p:spPr bwMode="auto">
            <a:xfrm>
              <a:off x="2832100" y="4202113"/>
              <a:ext cx="638175"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0" name="Rectangle 104">
              <a:extLst>
                <a:ext uri="{FF2B5EF4-FFF2-40B4-BE49-F238E27FC236}">
                  <a16:creationId xmlns:a16="http://schemas.microsoft.com/office/drawing/2014/main" id="{D21B727B-AFEA-4785-8739-AC0CE124BD70}"/>
                </a:ext>
              </a:extLst>
            </p:cNvPr>
            <p:cNvSpPr>
              <a:spLocks noChangeArrowheads="1"/>
            </p:cNvSpPr>
            <p:nvPr/>
          </p:nvSpPr>
          <p:spPr bwMode="auto">
            <a:xfrm>
              <a:off x="3495675" y="4184650"/>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2%</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1" name="Rectangle 106">
              <a:extLst>
                <a:ext uri="{FF2B5EF4-FFF2-40B4-BE49-F238E27FC236}">
                  <a16:creationId xmlns:a16="http://schemas.microsoft.com/office/drawing/2014/main" id="{24EDC232-917B-42A1-A156-C601736B6837}"/>
                </a:ext>
              </a:extLst>
            </p:cNvPr>
            <p:cNvSpPr>
              <a:spLocks noChangeArrowheads="1"/>
            </p:cNvSpPr>
            <p:nvPr/>
          </p:nvSpPr>
          <p:spPr bwMode="auto">
            <a:xfrm>
              <a:off x="2832100" y="4017963"/>
              <a:ext cx="1116013"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2" name="Rectangle 107">
              <a:extLst>
                <a:ext uri="{FF2B5EF4-FFF2-40B4-BE49-F238E27FC236}">
                  <a16:creationId xmlns:a16="http://schemas.microsoft.com/office/drawing/2014/main" id="{01B76E3D-051C-4605-B131-58B4CFA7AD57}"/>
                </a:ext>
              </a:extLst>
            </p:cNvPr>
            <p:cNvSpPr>
              <a:spLocks noChangeArrowheads="1"/>
            </p:cNvSpPr>
            <p:nvPr/>
          </p:nvSpPr>
          <p:spPr bwMode="auto">
            <a:xfrm>
              <a:off x="3973513" y="4008438"/>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4%</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3" name="Rectangle 109">
              <a:extLst>
                <a:ext uri="{FF2B5EF4-FFF2-40B4-BE49-F238E27FC236}">
                  <a16:creationId xmlns:a16="http://schemas.microsoft.com/office/drawing/2014/main" id="{E4C83CBA-E959-46AA-BAD4-D2EECF593466}"/>
                </a:ext>
              </a:extLst>
            </p:cNvPr>
            <p:cNvSpPr>
              <a:spLocks noChangeArrowheads="1"/>
            </p:cNvSpPr>
            <p:nvPr/>
          </p:nvSpPr>
          <p:spPr bwMode="auto">
            <a:xfrm>
              <a:off x="2832100" y="3827463"/>
              <a:ext cx="2312988"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4" name="Rectangle 110">
              <a:extLst>
                <a:ext uri="{FF2B5EF4-FFF2-40B4-BE49-F238E27FC236}">
                  <a16:creationId xmlns:a16="http://schemas.microsoft.com/office/drawing/2014/main" id="{7199D387-DDE4-47AC-9BD0-ACACCE0225D5}"/>
                </a:ext>
              </a:extLst>
            </p:cNvPr>
            <p:cNvSpPr>
              <a:spLocks noChangeArrowheads="1"/>
            </p:cNvSpPr>
            <p:nvPr/>
          </p:nvSpPr>
          <p:spPr bwMode="auto">
            <a:xfrm>
              <a:off x="5170488" y="3816350"/>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8%</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5" name="Rectangle 112">
              <a:extLst>
                <a:ext uri="{FF2B5EF4-FFF2-40B4-BE49-F238E27FC236}">
                  <a16:creationId xmlns:a16="http://schemas.microsoft.com/office/drawing/2014/main" id="{049CAEA1-85D9-4625-BD28-2F74F0725B7E}"/>
                </a:ext>
              </a:extLst>
            </p:cNvPr>
            <p:cNvSpPr>
              <a:spLocks noChangeArrowheads="1"/>
            </p:cNvSpPr>
            <p:nvPr/>
          </p:nvSpPr>
          <p:spPr bwMode="auto">
            <a:xfrm>
              <a:off x="2832100" y="3644900"/>
              <a:ext cx="587375"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6" name="Rectangle 113">
              <a:extLst>
                <a:ext uri="{FF2B5EF4-FFF2-40B4-BE49-F238E27FC236}">
                  <a16:creationId xmlns:a16="http://schemas.microsoft.com/office/drawing/2014/main" id="{E7A4D68E-931B-4D5A-9F7D-06A28F4B575B}"/>
                </a:ext>
              </a:extLst>
            </p:cNvPr>
            <p:cNvSpPr>
              <a:spLocks noChangeArrowheads="1"/>
            </p:cNvSpPr>
            <p:nvPr/>
          </p:nvSpPr>
          <p:spPr bwMode="auto">
            <a:xfrm>
              <a:off x="3444875" y="3625850"/>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2%</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7" name="Rectangle 114">
              <a:extLst>
                <a:ext uri="{FF2B5EF4-FFF2-40B4-BE49-F238E27FC236}">
                  <a16:creationId xmlns:a16="http://schemas.microsoft.com/office/drawing/2014/main" id="{E9C4C5F9-83CB-422D-ADD9-1B95383765B9}"/>
                </a:ext>
              </a:extLst>
            </p:cNvPr>
            <p:cNvSpPr>
              <a:spLocks noChangeArrowheads="1"/>
            </p:cNvSpPr>
            <p:nvPr/>
          </p:nvSpPr>
          <p:spPr bwMode="auto">
            <a:xfrm>
              <a:off x="2391723" y="3630360"/>
              <a:ext cx="440376"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Discipline</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8" name="Rectangle 115">
              <a:extLst>
                <a:ext uri="{FF2B5EF4-FFF2-40B4-BE49-F238E27FC236}">
                  <a16:creationId xmlns:a16="http://schemas.microsoft.com/office/drawing/2014/main" id="{0A025E9B-264E-4BD4-9383-B1B3B47BA683}"/>
                </a:ext>
              </a:extLst>
            </p:cNvPr>
            <p:cNvSpPr>
              <a:spLocks noChangeArrowheads="1"/>
            </p:cNvSpPr>
            <p:nvPr/>
          </p:nvSpPr>
          <p:spPr bwMode="auto">
            <a:xfrm>
              <a:off x="1879092" y="3810541"/>
              <a:ext cx="953007"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Program Management</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9" name="Rectangle 116">
              <a:extLst>
                <a:ext uri="{FF2B5EF4-FFF2-40B4-BE49-F238E27FC236}">
                  <a16:creationId xmlns:a16="http://schemas.microsoft.com/office/drawing/2014/main" id="{78470224-00C1-4A19-A5C7-EA71EE0775A2}"/>
                </a:ext>
              </a:extLst>
            </p:cNvPr>
            <p:cNvSpPr>
              <a:spLocks noChangeArrowheads="1"/>
            </p:cNvSpPr>
            <p:nvPr/>
          </p:nvSpPr>
          <p:spPr bwMode="auto">
            <a:xfrm>
              <a:off x="1877990" y="3996280"/>
              <a:ext cx="954111"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Process Reengineering</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0" name="Rectangle 117">
              <a:extLst>
                <a:ext uri="{FF2B5EF4-FFF2-40B4-BE49-F238E27FC236}">
                  <a16:creationId xmlns:a16="http://schemas.microsoft.com/office/drawing/2014/main" id="{B0B9B888-7E2C-488B-AF7F-062FDBE39C6E}"/>
                </a:ext>
              </a:extLst>
            </p:cNvPr>
            <p:cNvSpPr>
              <a:spLocks noChangeArrowheads="1"/>
            </p:cNvSpPr>
            <p:nvPr/>
          </p:nvSpPr>
          <p:spPr bwMode="auto">
            <a:xfrm>
              <a:off x="2119941" y="4190748"/>
              <a:ext cx="712159"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Stage/Transition</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1" name="Rectangle 118">
              <a:extLst>
                <a:ext uri="{FF2B5EF4-FFF2-40B4-BE49-F238E27FC236}">
                  <a16:creationId xmlns:a16="http://schemas.microsoft.com/office/drawing/2014/main" id="{870F715F-CB8F-4DD3-8E59-B96F129C133A}"/>
                </a:ext>
              </a:extLst>
            </p:cNvPr>
            <p:cNvSpPr>
              <a:spLocks noChangeArrowheads="1"/>
            </p:cNvSpPr>
            <p:nvPr/>
          </p:nvSpPr>
          <p:spPr bwMode="auto">
            <a:xfrm>
              <a:off x="2028243" y="4370135"/>
              <a:ext cx="803858"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Benefit Realization</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2" name="Line 119">
              <a:extLst>
                <a:ext uri="{FF2B5EF4-FFF2-40B4-BE49-F238E27FC236}">
                  <a16:creationId xmlns:a16="http://schemas.microsoft.com/office/drawing/2014/main" id="{D5B91CB2-45E0-49F5-8DE1-EDEE58FB763C}"/>
                </a:ext>
              </a:extLst>
            </p:cNvPr>
            <p:cNvSpPr>
              <a:spLocks noChangeShapeType="1"/>
            </p:cNvSpPr>
            <p:nvPr/>
          </p:nvSpPr>
          <p:spPr bwMode="auto">
            <a:xfrm rot="5400000">
              <a:off x="5322888" y="1109663"/>
              <a:ext cx="3175" cy="5008563"/>
            </a:xfrm>
            <a:prstGeom prst="line">
              <a:avLst/>
            </a:prstGeom>
            <a:noFill/>
            <a:ln w="6350">
              <a:solidFill>
                <a:schemeClr val="bg2"/>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3" name="Rectangle 120">
              <a:extLst>
                <a:ext uri="{FF2B5EF4-FFF2-40B4-BE49-F238E27FC236}">
                  <a16:creationId xmlns:a16="http://schemas.microsoft.com/office/drawing/2014/main" id="{2690488C-0718-45D1-BECA-841A3E37ED0F}"/>
                </a:ext>
              </a:extLst>
            </p:cNvPr>
            <p:cNvSpPr>
              <a:spLocks noChangeArrowheads="1"/>
            </p:cNvSpPr>
            <p:nvPr/>
          </p:nvSpPr>
          <p:spPr bwMode="auto">
            <a:xfrm>
              <a:off x="5942330" y="3939222"/>
              <a:ext cx="1828800" cy="274320"/>
            </a:xfrm>
            <a:prstGeom prst="rect">
              <a:avLst/>
            </a:prstGeom>
            <a:solidFill>
              <a:schemeClr val="bg1">
                <a:lumMod val="85000"/>
              </a:schemeClr>
            </a:solidFill>
            <a:ln w="11176">
              <a:noFill/>
              <a:miter lim="800000"/>
              <a:headEnd/>
              <a:tailEnd/>
            </a:ln>
            <a:effectLst/>
          </p:spPr>
          <p:txBody>
            <a:bodyPr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PROCESS 16%</a:t>
              </a:r>
              <a:endParaRPr kumimoji="0" lang="en-US" sz="2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4" name="Rectangle 9">
              <a:extLst>
                <a:ext uri="{FF2B5EF4-FFF2-40B4-BE49-F238E27FC236}">
                  <a16:creationId xmlns:a16="http://schemas.microsoft.com/office/drawing/2014/main" id="{13D4720B-8FAD-4EFD-9E6F-443750FE6419}"/>
                </a:ext>
              </a:extLst>
            </p:cNvPr>
            <p:cNvSpPr>
              <a:spLocks noChangeArrowheads="1"/>
            </p:cNvSpPr>
            <p:nvPr/>
          </p:nvSpPr>
          <p:spPr bwMode="auto">
            <a:xfrm>
              <a:off x="2832100" y="3460751"/>
              <a:ext cx="1255713"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5" name="Rectangle 10">
              <a:extLst>
                <a:ext uri="{FF2B5EF4-FFF2-40B4-BE49-F238E27FC236}">
                  <a16:creationId xmlns:a16="http://schemas.microsoft.com/office/drawing/2014/main" id="{8C9E620E-EAC1-41E2-9369-F151D52AABB6}"/>
                </a:ext>
              </a:extLst>
            </p:cNvPr>
            <p:cNvSpPr>
              <a:spLocks noChangeArrowheads="1"/>
            </p:cNvSpPr>
            <p:nvPr/>
          </p:nvSpPr>
          <p:spPr bwMode="auto">
            <a:xfrm>
              <a:off x="4113213" y="3449638"/>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4%</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6" name="Rectangle 12">
              <a:extLst>
                <a:ext uri="{FF2B5EF4-FFF2-40B4-BE49-F238E27FC236}">
                  <a16:creationId xmlns:a16="http://schemas.microsoft.com/office/drawing/2014/main" id="{0ABE7C4E-2081-4773-B9FD-3F846AFCA502}"/>
                </a:ext>
              </a:extLst>
            </p:cNvPr>
            <p:cNvSpPr>
              <a:spLocks noChangeArrowheads="1"/>
            </p:cNvSpPr>
            <p:nvPr/>
          </p:nvSpPr>
          <p:spPr bwMode="auto">
            <a:xfrm>
              <a:off x="2832100" y="3276601"/>
              <a:ext cx="1476375"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7" name="Rectangle 13">
              <a:extLst>
                <a:ext uri="{FF2B5EF4-FFF2-40B4-BE49-F238E27FC236}">
                  <a16:creationId xmlns:a16="http://schemas.microsoft.com/office/drawing/2014/main" id="{8A087CB9-7A6D-490B-B04A-ED81D636CD5D}"/>
                </a:ext>
              </a:extLst>
            </p:cNvPr>
            <p:cNvSpPr>
              <a:spLocks noChangeArrowheads="1"/>
            </p:cNvSpPr>
            <p:nvPr/>
          </p:nvSpPr>
          <p:spPr bwMode="auto">
            <a:xfrm>
              <a:off x="4332288" y="3259138"/>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5%</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8" name="Rectangle 15">
              <a:extLst>
                <a:ext uri="{FF2B5EF4-FFF2-40B4-BE49-F238E27FC236}">
                  <a16:creationId xmlns:a16="http://schemas.microsoft.com/office/drawing/2014/main" id="{6E2BA738-CB18-47C5-AEAC-79065BB4FA8C}"/>
                </a:ext>
              </a:extLst>
            </p:cNvPr>
            <p:cNvSpPr>
              <a:spLocks noChangeArrowheads="1"/>
            </p:cNvSpPr>
            <p:nvPr/>
          </p:nvSpPr>
          <p:spPr bwMode="auto">
            <a:xfrm>
              <a:off x="2832100" y="3094038"/>
              <a:ext cx="1535113"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9" name="Rectangle 16">
              <a:extLst>
                <a:ext uri="{FF2B5EF4-FFF2-40B4-BE49-F238E27FC236}">
                  <a16:creationId xmlns:a16="http://schemas.microsoft.com/office/drawing/2014/main" id="{F35EA4B1-FC42-49FD-859F-2BE7E0117BB8}"/>
                </a:ext>
              </a:extLst>
            </p:cNvPr>
            <p:cNvSpPr>
              <a:spLocks noChangeArrowheads="1"/>
            </p:cNvSpPr>
            <p:nvPr/>
          </p:nvSpPr>
          <p:spPr bwMode="auto">
            <a:xfrm>
              <a:off x="4391025" y="3081338"/>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6%</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0" name="Rectangle 18">
              <a:extLst>
                <a:ext uri="{FF2B5EF4-FFF2-40B4-BE49-F238E27FC236}">
                  <a16:creationId xmlns:a16="http://schemas.microsoft.com/office/drawing/2014/main" id="{E026F246-0826-4674-9E74-BF2DC81134D5}"/>
                </a:ext>
              </a:extLst>
            </p:cNvPr>
            <p:cNvSpPr>
              <a:spLocks noChangeArrowheads="1"/>
            </p:cNvSpPr>
            <p:nvPr/>
          </p:nvSpPr>
          <p:spPr bwMode="auto">
            <a:xfrm>
              <a:off x="2832100" y="2909888"/>
              <a:ext cx="1733550"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1" name="Rectangle 19">
              <a:extLst>
                <a:ext uri="{FF2B5EF4-FFF2-40B4-BE49-F238E27FC236}">
                  <a16:creationId xmlns:a16="http://schemas.microsoft.com/office/drawing/2014/main" id="{1A05C895-80EE-44F5-9B02-37A3090377DD}"/>
                </a:ext>
              </a:extLst>
            </p:cNvPr>
            <p:cNvSpPr>
              <a:spLocks noChangeArrowheads="1"/>
            </p:cNvSpPr>
            <p:nvPr/>
          </p:nvSpPr>
          <p:spPr bwMode="auto">
            <a:xfrm>
              <a:off x="4591050" y="2892425"/>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6%</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2" name="Rectangle 21">
              <a:extLst>
                <a:ext uri="{FF2B5EF4-FFF2-40B4-BE49-F238E27FC236}">
                  <a16:creationId xmlns:a16="http://schemas.microsoft.com/office/drawing/2014/main" id="{2EA411F2-9384-43CA-81D4-6D7F9BB1CFD0}"/>
                </a:ext>
              </a:extLst>
            </p:cNvPr>
            <p:cNvSpPr>
              <a:spLocks noChangeArrowheads="1"/>
            </p:cNvSpPr>
            <p:nvPr/>
          </p:nvSpPr>
          <p:spPr bwMode="auto">
            <a:xfrm>
              <a:off x="2832100" y="2725738"/>
              <a:ext cx="1895475"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3" name="Rectangle 22">
              <a:extLst>
                <a:ext uri="{FF2B5EF4-FFF2-40B4-BE49-F238E27FC236}">
                  <a16:creationId xmlns:a16="http://schemas.microsoft.com/office/drawing/2014/main" id="{EDB0FA5E-2ADB-40F0-B317-3C707F9AE7B2}"/>
                </a:ext>
              </a:extLst>
            </p:cNvPr>
            <p:cNvSpPr>
              <a:spLocks noChangeArrowheads="1"/>
            </p:cNvSpPr>
            <p:nvPr/>
          </p:nvSpPr>
          <p:spPr bwMode="auto">
            <a:xfrm>
              <a:off x="4751388" y="2714625"/>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7%</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4" name="Rectangle 24">
              <a:extLst>
                <a:ext uri="{FF2B5EF4-FFF2-40B4-BE49-F238E27FC236}">
                  <a16:creationId xmlns:a16="http://schemas.microsoft.com/office/drawing/2014/main" id="{54943707-482A-4D0E-8D4F-05A407142C5D}"/>
                </a:ext>
              </a:extLst>
            </p:cNvPr>
            <p:cNvSpPr>
              <a:spLocks noChangeArrowheads="1"/>
            </p:cNvSpPr>
            <p:nvPr/>
          </p:nvSpPr>
          <p:spPr bwMode="auto">
            <a:xfrm>
              <a:off x="2832100" y="2543175"/>
              <a:ext cx="1954213"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25">
              <a:extLst>
                <a:ext uri="{FF2B5EF4-FFF2-40B4-BE49-F238E27FC236}">
                  <a16:creationId xmlns:a16="http://schemas.microsoft.com/office/drawing/2014/main" id="{B2748DB6-9A39-4735-B002-44E5F98E5CCA}"/>
                </a:ext>
              </a:extLst>
            </p:cNvPr>
            <p:cNvSpPr>
              <a:spLocks noChangeArrowheads="1"/>
            </p:cNvSpPr>
            <p:nvPr/>
          </p:nvSpPr>
          <p:spPr bwMode="auto">
            <a:xfrm>
              <a:off x="4810125" y="2524125"/>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7%</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6" name="Rectangle 27">
              <a:extLst>
                <a:ext uri="{FF2B5EF4-FFF2-40B4-BE49-F238E27FC236}">
                  <a16:creationId xmlns:a16="http://schemas.microsoft.com/office/drawing/2014/main" id="{37113B63-ACFA-4761-8BCC-94533ED3CB3E}"/>
                </a:ext>
              </a:extLst>
            </p:cNvPr>
            <p:cNvSpPr>
              <a:spLocks noChangeArrowheads="1"/>
            </p:cNvSpPr>
            <p:nvPr/>
          </p:nvSpPr>
          <p:spPr bwMode="auto">
            <a:xfrm>
              <a:off x="2832100" y="2357438"/>
              <a:ext cx="2312988"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7" name="Rectangle 28">
              <a:extLst>
                <a:ext uri="{FF2B5EF4-FFF2-40B4-BE49-F238E27FC236}">
                  <a16:creationId xmlns:a16="http://schemas.microsoft.com/office/drawing/2014/main" id="{AB82DF90-8ACC-4E4B-8A1C-4471CC479033}"/>
                </a:ext>
              </a:extLst>
            </p:cNvPr>
            <p:cNvSpPr>
              <a:spLocks noChangeArrowheads="1"/>
            </p:cNvSpPr>
            <p:nvPr/>
          </p:nvSpPr>
          <p:spPr bwMode="auto">
            <a:xfrm>
              <a:off x="5170488" y="2347913"/>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8%</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8" name="Rectangle 30">
              <a:extLst>
                <a:ext uri="{FF2B5EF4-FFF2-40B4-BE49-F238E27FC236}">
                  <a16:creationId xmlns:a16="http://schemas.microsoft.com/office/drawing/2014/main" id="{FFD592A2-05A9-42B2-B61A-5E9922EA8846}"/>
                </a:ext>
              </a:extLst>
            </p:cNvPr>
            <p:cNvSpPr>
              <a:spLocks noChangeArrowheads="1"/>
            </p:cNvSpPr>
            <p:nvPr/>
          </p:nvSpPr>
          <p:spPr bwMode="auto">
            <a:xfrm>
              <a:off x="2832100" y="2174875"/>
              <a:ext cx="4435475" cy="123825"/>
            </a:xfrm>
            <a:prstGeom prst="rect">
              <a:avLst/>
            </a:prstGeom>
            <a:solidFill>
              <a:schemeClr val="accent2"/>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9" name="Rectangle 31">
              <a:extLst>
                <a:ext uri="{FF2B5EF4-FFF2-40B4-BE49-F238E27FC236}">
                  <a16:creationId xmlns:a16="http://schemas.microsoft.com/office/drawing/2014/main" id="{041EFBDE-FFB7-43DB-9921-0A33DEC81724}"/>
                </a:ext>
              </a:extLst>
            </p:cNvPr>
            <p:cNvSpPr>
              <a:spLocks noChangeArrowheads="1"/>
            </p:cNvSpPr>
            <p:nvPr/>
          </p:nvSpPr>
          <p:spPr bwMode="auto">
            <a:xfrm>
              <a:off x="7300913" y="2178050"/>
              <a:ext cx="184503"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16%</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0" name="Rectangle 33">
              <a:extLst>
                <a:ext uri="{FF2B5EF4-FFF2-40B4-BE49-F238E27FC236}">
                  <a16:creationId xmlns:a16="http://schemas.microsoft.com/office/drawing/2014/main" id="{F7E602D4-E8DD-403D-897A-D622497C3CC4}"/>
                </a:ext>
              </a:extLst>
            </p:cNvPr>
            <p:cNvSpPr>
              <a:spLocks noChangeArrowheads="1"/>
            </p:cNvSpPr>
            <p:nvPr/>
          </p:nvSpPr>
          <p:spPr bwMode="auto">
            <a:xfrm>
              <a:off x="1923285" y="2139697"/>
              <a:ext cx="908815"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Change Management</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1" name="Rectangle 34">
              <a:extLst>
                <a:ext uri="{FF2B5EF4-FFF2-40B4-BE49-F238E27FC236}">
                  <a16:creationId xmlns:a16="http://schemas.microsoft.com/office/drawing/2014/main" id="{A7572CC5-FAFC-4F9D-841D-0C1E7069A1FB}"/>
                </a:ext>
              </a:extLst>
            </p:cNvPr>
            <p:cNvSpPr>
              <a:spLocks noChangeArrowheads="1"/>
            </p:cNvSpPr>
            <p:nvPr/>
          </p:nvSpPr>
          <p:spPr bwMode="auto">
            <a:xfrm>
              <a:off x="1843739" y="2328609"/>
              <a:ext cx="988361"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Internal Staff Adequacy</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2" name="Rectangle 35">
              <a:extLst>
                <a:ext uri="{FF2B5EF4-FFF2-40B4-BE49-F238E27FC236}">
                  <a16:creationId xmlns:a16="http://schemas.microsoft.com/office/drawing/2014/main" id="{8756B798-D38E-45A7-AD44-CADD97DFC06C}"/>
                </a:ext>
              </a:extLst>
            </p:cNvPr>
            <p:cNvSpPr>
              <a:spLocks noChangeArrowheads="1"/>
            </p:cNvSpPr>
            <p:nvPr/>
          </p:nvSpPr>
          <p:spPr bwMode="auto">
            <a:xfrm>
              <a:off x="2246992" y="2536572"/>
              <a:ext cx="585106"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Project Team</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3" name="Rectangle 36">
              <a:extLst>
                <a:ext uri="{FF2B5EF4-FFF2-40B4-BE49-F238E27FC236}">
                  <a16:creationId xmlns:a16="http://schemas.microsoft.com/office/drawing/2014/main" id="{EB0CD054-30F8-4128-83EB-EC6753390DB9}"/>
                </a:ext>
              </a:extLst>
            </p:cNvPr>
            <p:cNvSpPr>
              <a:spLocks noChangeArrowheads="1"/>
            </p:cNvSpPr>
            <p:nvPr/>
          </p:nvSpPr>
          <p:spPr bwMode="auto">
            <a:xfrm>
              <a:off x="2449174" y="2712785"/>
              <a:ext cx="382926"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Training</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4" name="Rectangle 37">
              <a:extLst>
                <a:ext uri="{FF2B5EF4-FFF2-40B4-BE49-F238E27FC236}">
                  <a16:creationId xmlns:a16="http://schemas.microsoft.com/office/drawing/2014/main" id="{57477CE6-5DAA-4DA3-A1D9-4F30F4C1DD32}"/>
                </a:ext>
              </a:extLst>
            </p:cNvPr>
            <p:cNvSpPr>
              <a:spLocks noChangeArrowheads="1"/>
            </p:cNvSpPr>
            <p:nvPr/>
          </p:nvSpPr>
          <p:spPr bwMode="auto">
            <a:xfrm>
              <a:off x="1441589" y="2893760"/>
              <a:ext cx="1390511"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Prioritization/Resource Allocation</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5" name="Rectangle 38">
              <a:extLst>
                <a:ext uri="{FF2B5EF4-FFF2-40B4-BE49-F238E27FC236}">
                  <a16:creationId xmlns:a16="http://schemas.microsoft.com/office/drawing/2014/main" id="{C164A535-0960-4BD5-801F-EC17FABA6BE1}"/>
                </a:ext>
              </a:extLst>
            </p:cNvPr>
            <p:cNvSpPr>
              <a:spLocks noChangeArrowheads="1"/>
            </p:cNvSpPr>
            <p:nvPr/>
          </p:nvSpPr>
          <p:spPr bwMode="auto">
            <a:xfrm>
              <a:off x="1738503" y="3079497"/>
              <a:ext cx="1099947"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Top Management Support</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6" name="Rectangle 39">
              <a:extLst>
                <a:ext uri="{FF2B5EF4-FFF2-40B4-BE49-F238E27FC236}">
                  <a16:creationId xmlns:a16="http://schemas.microsoft.com/office/drawing/2014/main" id="{B2AC9801-E357-4A5A-98EF-72EBD612A1A3}"/>
                </a:ext>
              </a:extLst>
            </p:cNvPr>
            <p:cNvSpPr>
              <a:spLocks noChangeArrowheads="1"/>
            </p:cNvSpPr>
            <p:nvPr/>
          </p:nvSpPr>
          <p:spPr bwMode="auto">
            <a:xfrm>
              <a:off x="2305548" y="3262060"/>
              <a:ext cx="526552"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Consultants</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7" name="Rectangle 40">
              <a:extLst>
                <a:ext uri="{FF2B5EF4-FFF2-40B4-BE49-F238E27FC236}">
                  <a16:creationId xmlns:a16="http://schemas.microsoft.com/office/drawing/2014/main" id="{15C3189C-27B8-46E3-B224-16EA97A62705}"/>
                </a:ext>
              </a:extLst>
            </p:cNvPr>
            <p:cNvSpPr>
              <a:spLocks noChangeArrowheads="1"/>
            </p:cNvSpPr>
            <p:nvPr/>
          </p:nvSpPr>
          <p:spPr bwMode="auto">
            <a:xfrm>
              <a:off x="1453743" y="3446210"/>
              <a:ext cx="1378357"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Ownership (of benefits to others)</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8" name="Rectangle 32">
              <a:extLst>
                <a:ext uri="{FF2B5EF4-FFF2-40B4-BE49-F238E27FC236}">
                  <a16:creationId xmlns:a16="http://schemas.microsoft.com/office/drawing/2014/main" id="{FA77EDAB-307F-45F6-BE2E-E897CCBD0A0C}"/>
                </a:ext>
              </a:extLst>
            </p:cNvPr>
            <p:cNvSpPr>
              <a:spLocks noChangeArrowheads="1"/>
            </p:cNvSpPr>
            <p:nvPr/>
          </p:nvSpPr>
          <p:spPr bwMode="auto">
            <a:xfrm>
              <a:off x="5942330" y="2854325"/>
              <a:ext cx="1828800" cy="274320"/>
            </a:xfrm>
            <a:prstGeom prst="rect">
              <a:avLst/>
            </a:prstGeom>
            <a:solidFill>
              <a:schemeClr val="accent2"/>
            </a:solidFill>
            <a:ln w="11176">
              <a:noFill/>
              <a:miter lim="800000"/>
              <a:headEnd/>
              <a:tailEnd/>
            </a:ln>
            <a:effectLst/>
          </p:spPr>
          <p:txBody>
            <a:bodyPr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PEOPLE 62%</a:t>
              </a:r>
            </a:p>
          </p:txBody>
        </p:sp>
        <p:sp>
          <p:nvSpPr>
            <p:cNvPr id="59" name="Line 42">
              <a:extLst>
                <a:ext uri="{FF2B5EF4-FFF2-40B4-BE49-F238E27FC236}">
                  <a16:creationId xmlns:a16="http://schemas.microsoft.com/office/drawing/2014/main" id="{983E6FC7-29E6-483D-A05A-CA90E0222267}"/>
                </a:ext>
              </a:extLst>
            </p:cNvPr>
            <p:cNvSpPr>
              <a:spLocks noChangeShapeType="1"/>
            </p:cNvSpPr>
            <p:nvPr/>
          </p:nvSpPr>
          <p:spPr bwMode="auto">
            <a:xfrm rot="5400000">
              <a:off x="5326063" y="2043112"/>
              <a:ext cx="3175" cy="5008563"/>
            </a:xfrm>
            <a:prstGeom prst="line">
              <a:avLst/>
            </a:prstGeom>
            <a:noFill/>
            <a:ln w="6350">
              <a:solidFill>
                <a:schemeClr val="bg2"/>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0" name="Rectangle 44">
              <a:extLst>
                <a:ext uri="{FF2B5EF4-FFF2-40B4-BE49-F238E27FC236}">
                  <a16:creationId xmlns:a16="http://schemas.microsoft.com/office/drawing/2014/main" id="{9CA8F676-4444-403E-BA49-ED5AD6F20565}"/>
                </a:ext>
              </a:extLst>
            </p:cNvPr>
            <p:cNvSpPr>
              <a:spLocks noChangeArrowheads="1"/>
            </p:cNvSpPr>
            <p:nvPr/>
          </p:nvSpPr>
          <p:spPr bwMode="auto">
            <a:xfrm>
              <a:off x="2832100" y="4949826"/>
              <a:ext cx="477838" cy="122238"/>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1" name="Rectangle 45">
              <a:extLst>
                <a:ext uri="{FF2B5EF4-FFF2-40B4-BE49-F238E27FC236}">
                  <a16:creationId xmlns:a16="http://schemas.microsoft.com/office/drawing/2014/main" id="{A20047E4-63DF-4C3B-93E5-868DB10DAC2A}"/>
                </a:ext>
              </a:extLst>
            </p:cNvPr>
            <p:cNvSpPr>
              <a:spLocks noChangeArrowheads="1"/>
            </p:cNvSpPr>
            <p:nvPr/>
          </p:nvSpPr>
          <p:spPr bwMode="auto">
            <a:xfrm>
              <a:off x="3333750" y="4932363"/>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2%</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2" name="Rectangle 47">
              <a:extLst>
                <a:ext uri="{FF2B5EF4-FFF2-40B4-BE49-F238E27FC236}">
                  <a16:creationId xmlns:a16="http://schemas.microsoft.com/office/drawing/2014/main" id="{0233993E-8969-44DB-95FA-26778FDB442B}"/>
                </a:ext>
              </a:extLst>
            </p:cNvPr>
            <p:cNvSpPr>
              <a:spLocks noChangeArrowheads="1"/>
            </p:cNvSpPr>
            <p:nvPr/>
          </p:nvSpPr>
          <p:spPr bwMode="auto">
            <a:xfrm>
              <a:off x="2832100" y="4765676"/>
              <a:ext cx="896938" cy="122238"/>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3" name="Rectangle 48">
              <a:extLst>
                <a:ext uri="{FF2B5EF4-FFF2-40B4-BE49-F238E27FC236}">
                  <a16:creationId xmlns:a16="http://schemas.microsoft.com/office/drawing/2014/main" id="{0F2F38B4-E773-4340-982E-AA0F1CC3E939}"/>
                </a:ext>
              </a:extLst>
            </p:cNvPr>
            <p:cNvSpPr>
              <a:spLocks noChangeArrowheads="1"/>
            </p:cNvSpPr>
            <p:nvPr/>
          </p:nvSpPr>
          <p:spPr bwMode="auto">
            <a:xfrm>
              <a:off x="3752850" y="4754563"/>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3%</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4" name="Rectangle 50">
              <a:extLst>
                <a:ext uri="{FF2B5EF4-FFF2-40B4-BE49-F238E27FC236}">
                  <a16:creationId xmlns:a16="http://schemas.microsoft.com/office/drawing/2014/main" id="{C626CB4A-66E0-4764-B969-2DC5F8DC7B91}"/>
                </a:ext>
              </a:extLst>
            </p:cNvPr>
            <p:cNvSpPr>
              <a:spLocks noChangeArrowheads="1"/>
            </p:cNvSpPr>
            <p:nvPr/>
          </p:nvSpPr>
          <p:spPr bwMode="auto">
            <a:xfrm>
              <a:off x="2832100" y="4581526"/>
              <a:ext cx="1116013" cy="123825"/>
            </a:xfrm>
            <a:prstGeom prst="rect">
              <a:avLst/>
            </a:prstGeom>
            <a:solidFill>
              <a:schemeClr val="bg2">
                <a:lumMod val="60000"/>
                <a:lumOff val="40000"/>
              </a:schemeClr>
            </a:solidFill>
            <a:ln w="8001">
              <a:no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5" name="Rectangle 51">
              <a:extLst>
                <a:ext uri="{FF2B5EF4-FFF2-40B4-BE49-F238E27FC236}">
                  <a16:creationId xmlns:a16="http://schemas.microsoft.com/office/drawing/2014/main" id="{807C855A-4E3A-49EE-BDC9-B90C6DCF3B65}"/>
                </a:ext>
              </a:extLst>
            </p:cNvPr>
            <p:cNvSpPr>
              <a:spLocks noChangeArrowheads="1"/>
            </p:cNvSpPr>
            <p:nvPr/>
          </p:nvSpPr>
          <p:spPr bwMode="auto">
            <a:xfrm>
              <a:off x="3973513" y="4564063"/>
              <a:ext cx="130367" cy="163343"/>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4%</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6" name="Rectangle 52">
              <a:extLst>
                <a:ext uri="{FF2B5EF4-FFF2-40B4-BE49-F238E27FC236}">
                  <a16:creationId xmlns:a16="http://schemas.microsoft.com/office/drawing/2014/main" id="{29968189-F863-4D71-9F50-AC9651236524}"/>
                </a:ext>
              </a:extLst>
            </p:cNvPr>
            <p:cNvSpPr>
              <a:spLocks noChangeArrowheads="1"/>
            </p:cNvSpPr>
            <p:nvPr/>
          </p:nvSpPr>
          <p:spPr bwMode="auto">
            <a:xfrm>
              <a:off x="5942330" y="4680267"/>
              <a:ext cx="1828800" cy="274320"/>
            </a:xfrm>
            <a:prstGeom prst="rect">
              <a:avLst/>
            </a:prstGeom>
            <a:solidFill>
              <a:schemeClr val="bg1">
                <a:lumMod val="85000"/>
              </a:schemeClr>
            </a:solidFill>
            <a:ln w="11176">
              <a:noFill/>
              <a:miter lim="800000"/>
              <a:headEnd/>
              <a:tailEnd/>
            </a:ln>
            <a:effectLst/>
          </p:spPr>
          <p:txBody>
            <a:bodyPr lIns="0" tIns="0" rIns="0" b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TECHNOLOGY 9%</a:t>
              </a:r>
              <a:endParaRPr kumimoji="0" lang="en-US" sz="2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7" name="Rectangle 53">
              <a:extLst>
                <a:ext uri="{FF2B5EF4-FFF2-40B4-BE49-F238E27FC236}">
                  <a16:creationId xmlns:a16="http://schemas.microsoft.com/office/drawing/2014/main" id="{A0078D27-A33F-44AF-ABD5-45BBF52FB720}"/>
                </a:ext>
              </a:extLst>
            </p:cNvPr>
            <p:cNvSpPr>
              <a:spLocks noChangeArrowheads="1"/>
            </p:cNvSpPr>
            <p:nvPr/>
          </p:nvSpPr>
          <p:spPr bwMode="auto">
            <a:xfrm>
              <a:off x="1881302" y="4566985"/>
              <a:ext cx="950798"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Software Functionality</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8" name="Rectangle 54">
              <a:extLst>
                <a:ext uri="{FF2B5EF4-FFF2-40B4-BE49-F238E27FC236}">
                  <a16:creationId xmlns:a16="http://schemas.microsoft.com/office/drawing/2014/main" id="{1F939B7D-97FE-491A-9808-E67C9063D40A}"/>
                </a:ext>
              </a:extLst>
            </p:cNvPr>
            <p:cNvSpPr>
              <a:spLocks noChangeArrowheads="1"/>
            </p:cNvSpPr>
            <p:nvPr/>
          </p:nvSpPr>
          <p:spPr bwMode="auto">
            <a:xfrm>
              <a:off x="1407340" y="4754310"/>
              <a:ext cx="1424760"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Application Portfolio Management</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9" name="Rectangle 55">
              <a:extLst>
                <a:ext uri="{FF2B5EF4-FFF2-40B4-BE49-F238E27FC236}">
                  <a16:creationId xmlns:a16="http://schemas.microsoft.com/office/drawing/2014/main" id="{D23C9E7E-D736-4E23-88FF-32CBFB5B5839}"/>
                </a:ext>
              </a:extLst>
            </p:cNvPr>
            <p:cNvSpPr>
              <a:spLocks noChangeArrowheads="1"/>
            </p:cNvSpPr>
            <p:nvPr/>
          </p:nvSpPr>
          <p:spPr bwMode="auto">
            <a:xfrm>
              <a:off x="1773032" y="4938461"/>
              <a:ext cx="1059068" cy="149731"/>
            </a:xfrm>
            <a:prstGeom prst="rect">
              <a:avLst/>
            </a:prstGeom>
            <a:noFill/>
            <a:ln w="9525">
              <a:noFill/>
              <a:miter lim="800000"/>
              <a:headEnd/>
              <a:tailEnd/>
            </a:ln>
          </p:spPr>
          <p:txBody>
            <a:bodyPr wrap="none" lIns="0" tIns="0" bIns="0" anchor="ctr">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rPr>
                <a:t>Enhancements/Upgrades</a:t>
              </a:r>
              <a:endParaRPr kumimoji="0" lang="en-US" sz="36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sp>
        <p:nvSpPr>
          <p:cNvPr id="73" name="Title 3">
            <a:extLst>
              <a:ext uri="{FF2B5EF4-FFF2-40B4-BE49-F238E27FC236}">
                <a16:creationId xmlns:a16="http://schemas.microsoft.com/office/drawing/2014/main" id="{5F6A7F2D-0D85-4A41-9BCC-40627FE92451}"/>
              </a:ext>
            </a:extLst>
          </p:cNvPr>
          <p:cNvSpPr txBox="1">
            <a:spLocks/>
          </p:cNvSpPr>
          <p:nvPr/>
        </p:nvSpPr>
        <p:spPr>
          <a:xfrm>
            <a:off x="600808"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rPr>
              <a:t>Change Starts Now</a:t>
            </a:r>
          </a:p>
        </p:txBody>
      </p:sp>
      <p:sp>
        <p:nvSpPr>
          <p:cNvPr id="74" name="Slide Number Placeholder 6">
            <a:extLst>
              <a:ext uri="{FF2B5EF4-FFF2-40B4-BE49-F238E27FC236}">
                <a16:creationId xmlns:a16="http://schemas.microsoft.com/office/drawing/2014/main" id="{C64CEA94-9ED4-4743-ADCA-9082B21488C5}"/>
              </a:ext>
            </a:extLst>
          </p:cNvPr>
          <p:cNvSpPr>
            <a:spLocks noGrp="1"/>
          </p:cNvSpPr>
          <p:nvPr>
            <p:ph type="sldNum" sz="quarter" idx="12"/>
          </p:nvPr>
        </p:nvSpPr>
        <p:spPr>
          <a:xfrm>
            <a:off x="11159322" y="6422071"/>
            <a:ext cx="418322" cy="401638"/>
          </a:xfrm>
        </p:spPr>
        <p:txBody>
          <a:bodyPr/>
          <a:lstStyle/>
          <a:p>
            <a:fld id="{DE393ED9-3FAE-4C9F-B5CF-D8F31E5991EB}" type="slidenum">
              <a:rPr lang="en-US" smtClean="0"/>
              <a:pPr/>
              <a:t>4</a:t>
            </a:fld>
            <a:endParaRPr lang="en-US" dirty="0"/>
          </a:p>
        </p:txBody>
      </p:sp>
    </p:spTree>
    <p:extLst>
      <p:ext uri="{BB962C8B-B14F-4D97-AF65-F5344CB8AC3E}">
        <p14:creationId xmlns:p14="http://schemas.microsoft.com/office/powerpoint/2010/main" val="349931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1E14E0D-04D9-49C0-83BD-DC1C730571D2}"/>
              </a:ext>
            </a:extLst>
          </p:cNvPr>
          <p:cNvGrpSpPr/>
          <p:nvPr/>
        </p:nvGrpSpPr>
        <p:grpSpPr>
          <a:xfrm>
            <a:off x="561174" y="1173480"/>
            <a:ext cx="11069653" cy="4511040"/>
            <a:chOff x="484652" y="1611086"/>
            <a:chExt cx="11069653" cy="4511040"/>
          </a:xfrm>
        </p:grpSpPr>
        <p:sp>
          <p:nvSpPr>
            <p:cNvPr id="5" name="Title 12"/>
            <p:cNvSpPr txBox="1">
              <a:spLocks/>
            </p:cNvSpPr>
            <p:nvPr/>
          </p:nvSpPr>
          <p:spPr bwMode="auto">
            <a:xfrm>
              <a:off x="9410700" y="3118838"/>
              <a:ext cx="2143605" cy="620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While some changes may seem straightforward, change can be uncomfortable, and people naturally embrace a path of least resistance. </a:t>
              </a:r>
            </a:p>
          </p:txBody>
        </p:sp>
        <p:pic>
          <p:nvPicPr>
            <p:cNvPr id="6" name="Content Placeholder 16" descr="ValleyofDespair.bmp">
              <a:extLst>
                <a:ext uri="{FF2B5EF4-FFF2-40B4-BE49-F238E27FC236}">
                  <a16:creationId xmlns:a16="http://schemas.microsoft.com/office/drawing/2014/main" id="{9522241C-AF28-495E-9A03-A21AF3BAA605}"/>
                </a:ext>
              </a:extLst>
            </p:cNvPr>
            <p:cNvPicPr>
              <a:picLocks noChangeAspect="1"/>
            </p:cNvPicPr>
            <p:nvPr/>
          </p:nvPicPr>
          <p:blipFill rotWithShape="1">
            <a:blip r:embed="rId3" cstate="print"/>
            <a:srcRect t="-1" b="-3443"/>
            <a:stretch/>
          </p:blipFill>
          <p:spPr>
            <a:xfrm>
              <a:off x="484652" y="1611086"/>
              <a:ext cx="8361079" cy="4511040"/>
            </a:xfrm>
            <a:prstGeom prst="rect">
              <a:avLst/>
            </a:prstGeom>
          </p:spPr>
        </p:pic>
      </p:grpSp>
      <p:sp>
        <p:nvSpPr>
          <p:cNvPr id="4" name="Slide Number Placeholder 3">
            <a:extLst>
              <a:ext uri="{FF2B5EF4-FFF2-40B4-BE49-F238E27FC236}">
                <a16:creationId xmlns:a16="http://schemas.microsoft.com/office/drawing/2014/main" id="{8E245E52-A4E8-4F3B-83DF-F80AA5378500}"/>
              </a:ext>
            </a:extLst>
          </p:cNvPr>
          <p:cNvSpPr>
            <a:spLocks noGrp="1"/>
          </p:cNvSpPr>
          <p:nvPr>
            <p:ph type="sldNum" sz="quarter" idx="12"/>
          </p:nvPr>
        </p:nvSpPr>
        <p:spPr/>
        <p:txBody>
          <a:bodyPr/>
          <a:lstStyle/>
          <a:p>
            <a:fld id="{DE393ED9-3FAE-4C9F-B5CF-D8F31E5991EB}" type="slidenum">
              <a:rPr lang="en-US" smtClean="0"/>
              <a:pPr/>
              <a:t>5</a:t>
            </a:fld>
            <a:endParaRPr lang="en-US" dirty="0"/>
          </a:p>
        </p:txBody>
      </p:sp>
      <p:sp>
        <p:nvSpPr>
          <p:cNvPr id="7" name="Title 3">
            <a:extLst>
              <a:ext uri="{FF2B5EF4-FFF2-40B4-BE49-F238E27FC236}">
                <a16:creationId xmlns:a16="http://schemas.microsoft.com/office/drawing/2014/main" id="{E61921C7-4B95-48ED-B628-DCDAC44E1799}"/>
              </a:ext>
            </a:extLst>
          </p:cNvPr>
          <p:cNvSpPr txBox="1">
            <a:spLocks/>
          </p:cNvSpPr>
          <p:nvPr/>
        </p:nvSpPr>
        <p:spPr>
          <a:xfrm>
            <a:off x="618914" y="379929"/>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rPr>
              <a:t>Change Curve</a:t>
            </a:r>
          </a:p>
        </p:txBody>
      </p:sp>
    </p:spTree>
    <p:extLst>
      <p:ext uri="{BB962C8B-B14F-4D97-AF65-F5344CB8AC3E}">
        <p14:creationId xmlns:p14="http://schemas.microsoft.com/office/powerpoint/2010/main" val="253803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70EB8-9DF2-4E12-B947-473A8133538B}"/>
              </a:ext>
            </a:extLst>
          </p:cNvPr>
          <p:cNvSpPr>
            <a:spLocks noGrp="1"/>
          </p:cNvSpPr>
          <p:nvPr>
            <p:ph type="title"/>
          </p:nvPr>
        </p:nvSpPr>
        <p:spPr>
          <a:xfrm>
            <a:off x="619251" y="391417"/>
            <a:ext cx="10515600" cy="448360"/>
          </a:xfrm>
        </p:spPr>
        <p:txBody>
          <a:bodyPr>
            <a:noAutofit/>
          </a:bodyPr>
          <a:lstStyle/>
          <a:p>
            <a:r>
              <a:rPr lang="en-US" dirty="0"/>
              <a:t>Ground Rules</a:t>
            </a:r>
          </a:p>
        </p:txBody>
      </p:sp>
      <p:sp>
        <p:nvSpPr>
          <p:cNvPr id="2" name="Slide Number Placeholder 1">
            <a:extLst>
              <a:ext uri="{FF2B5EF4-FFF2-40B4-BE49-F238E27FC236}">
                <a16:creationId xmlns:a16="http://schemas.microsoft.com/office/drawing/2014/main" id="{C480E3BD-F272-40E0-8CA5-4D0BDAA0C312}"/>
              </a:ext>
            </a:extLst>
          </p:cNvPr>
          <p:cNvSpPr>
            <a:spLocks noGrp="1"/>
          </p:cNvSpPr>
          <p:nvPr>
            <p:ph type="sldNum" sz="quarter" idx="12"/>
          </p:nvPr>
        </p:nvSpPr>
        <p:spPr>
          <a:xfrm>
            <a:off x="11178070" y="6456925"/>
            <a:ext cx="399661" cy="331932"/>
          </a:xfrm>
        </p:spPr>
        <p:txBody>
          <a:bodyPr/>
          <a:lstStyle/>
          <a:p>
            <a:fld id="{DE393ED9-3FAE-4C9F-B5CF-D8F31E5991EB}" type="slidenum">
              <a:rPr lang="en-US" smtClean="0"/>
              <a:pPr/>
              <a:t>6</a:t>
            </a:fld>
            <a:endParaRPr lang="en-US" dirty="0"/>
          </a:p>
        </p:txBody>
      </p:sp>
      <p:grpSp>
        <p:nvGrpSpPr>
          <p:cNvPr id="36" name="Group 35">
            <a:extLst>
              <a:ext uri="{FF2B5EF4-FFF2-40B4-BE49-F238E27FC236}">
                <a16:creationId xmlns:a16="http://schemas.microsoft.com/office/drawing/2014/main" id="{FED80D55-150C-4241-8150-B18CF4292ACE}"/>
              </a:ext>
            </a:extLst>
          </p:cNvPr>
          <p:cNvGrpSpPr/>
          <p:nvPr/>
        </p:nvGrpSpPr>
        <p:grpSpPr>
          <a:xfrm>
            <a:off x="707434" y="1146705"/>
            <a:ext cx="11444110" cy="4840118"/>
            <a:chOff x="917640" y="1146705"/>
            <a:chExt cx="11444110" cy="4840118"/>
          </a:xfrm>
        </p:grpSpPr>
        <p:grpSp>
          <p:nvGrpSpPr>
            <p:cNvPr id="30" name="Group 29">
              <a:extLst>
                <a:ext uri="{FF2B5EF4-FFF2-40B4-BE49-F238E27FC236}">
                  <a16:creationId xmlns:a16="http://schemas.microsoft.com/office/drawing/2014/main" id="{1AF8FBCD-4FEC-425F-BB5F-8554279DAFA5}"/>
                </a:ext>
              </a:extLst>
            </p:cNvPr>
            <p:cNvGrpSpPr/>
            <p:nvPr/>
          </p:nvGrpSpPr>
          <p:grpSpPr>
            <a:xfrm>
              <a:off x="917640" y="1853516"/>
              <a:ext cx="7334462" cy="655902"/>
              <a:chOff x="917640" y="1868555"/>
              <a:chExt cx="7334462" cy="655902"/>
            </a:xfrm>
          </p:grpSpPr>
          <p:sp>
            <p:nvSpPr>
              <p:cNvPr id="9" name="object 20">
                <a:extLst>
                  <a:ext uri="{FF2B5EF4-FFF2-40B4-BE49-F238E27FC236}">
                    <a16:creationId xmlns:a16="http://schemas.microsoft.com/office/drawing/2014/main" id="{98E25AAE-69B7-482A-ACD1-43800FA56AE7}"/>
                  </a:ext>
                </a:extLst>
              </p:cNvPr>
              <p:cNvSpPr txBox="1"/>
              <p:nvPr/>
            </p:nvSpPr>
            <p:spPr>
              <a:xfrm>
                <a:off x="1850395" y="2062086"/>
                <a:ext cx="6401707" cy="462371"/>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Think and speak openly, candidly, and constructively.  If participating on WebEx, unmute and participate.</a:t>
                </a:r>
                <a:r>
                  <a:rPr kumimoji="0" lang="en-US" sz="2000" b="1" u="none" strike="noStrike" kern="0" cap="none" spc="-15" normalizeH="0" baseline="0" noProof="0" dirty="0">
                    <a:ln>
                      <a:noFill/>
                    </a:ln>
                    <a:solidFill>
                      <a:srgbClr val="000000"/>
                    </a:solidFill>
                    <a:effectLst/>
                    <a:uLnTx/>
                    <a:uFillTx/>
                    <a:latin typeface="Arial" panose="020B0604020202020204"/>
                    <a:cs typeface="Calibri"/>
                  </a:rPr>
                  <a:t>*</a:t>
                </a:r>
                <a:endParaRPr kumimoji="0" sz="2000" b="1" u="none" strike="noStrike" kern="0" cap="none" spc="-15" normalizeH="0" baseline="0" noProof="0" dirty="0">
                  <a:ln>
                    <a:noFill/>
                  </a:ln>
                  <a:solidFill>
                    <a:srgbClr val="000000"/>
                  </a:solidFill>
                  <a:effectLst/>
                  <a:uLnTx/>
                  <a:uFillTx/>
                  <a:latin typeface="Arial" panose="020B0604020202020204"/>
                  <a:cs typeface="Calibri"/>
                </a:endParaRPr>
              </a:p>
            </p:txBody>
          </p:sp>
          <p:sp>
            <p:nvSpPr>
              <p:cNvPr id="22" name="object 9">
                <a:extLst>
                  <a:ext uri="{FF2B5EF4-FFF2-40B4-BE49-F238E27FC236}">
                    <a16:creationId xmlns:a16="http://schemas.microsoft.com/office/drawing/2014/main" id="{452195F0-B758-467A-B4BA-1672038F917D}"/>
                  </a:ext>
                </a:extLst>
              </p:cNvPr>
              <p:cNvSpPr/>
              <p:nvPr/>
            </p:nvSpPr>
            <p:spPr>
              <a:xfrm>
                <a:off x="917640" y="1868555"/>
                <a:ext cx="611891" cy="599249"/>
              </a:xfrm>
              <a:custGeom>
                <a:avLst/>
                <a:gdLst/>
                <a:ahLst/>
                <a:cxnLst/>
                <a:rect l="l" t="t" r="r" b="b"/>
                <a:pathLst>
                  <a:path w="640080" h="640080">
                    <a:moveTo>
                      <a:pt x="320039" y="0"/>
                    </a:moveTo>
                    <a:lnTo>
                      <a:pt x="272568" y="3452"/>
                    </a:lnTo>
                    <a:lnTo>
                      <a:pt x="227318" y="13485"/>
                    </a:lnTo>
                    <a:lnTo>
                      <a:pt x="184776" y="29616"/>
                    </a:lnTo>
                    <a:lnTo>
                      <a:pt x="145424" y="51360"/>
                    </a:lnTo>
                    <a:lnTo>
                      <a:pt x="109748" y="78232"/>
                    </a:lnTo>
                    <a:lnTo>
                      <a:pt x="78232" y="109748"/>
                    </a:lnTo>
                    <a:lnTo>
                      <a:pt x="51360" y="145424"/>
                    </a:lnTo>
                    <a:lnTo>
                      <a:pt x="29616" y="184776"/>
                    </a:lnTo>
                    <a:lnTo>
                      <a:pt x="13485" y="227318"/>
                    </a:lnTo>
                    <a:lnTo>
                      <a:pt x="3452" y="272568"/>
                    </a:lnTo>
                    <a:lnTo>
                      <a:pt x="0" y="320040"/>
                    </a:lnTo>
                    <a:lnTo>
                      <a:pt x="3452" y="367225"/>
                    </a:lnTo>
                    <a:lnTo>
                      <a:pt x="13485" y="412297"/>
                    </a:lnTo>
                    <a:lnTo>
                      <a:pt x="29616" y="454754"/>
                    </a:lnTo>
                    <a:lnTo>
                      <a:pt x="51360" y="494094"/>
                    </a:lnTo>
                    <a:lnTo>
                      <a:pt x="78232" y="529816"/>
                    </a:lnTo>
                    <a:lnTo>
                      <a:pt x="109748" y="561418"/>
                    </a:lnTo>
                    <a:lnTo>
                      <a:pt x="145424" y="588399"/>
                    </a:lnTo>
                    <a:lnTo>
                      <a:pt x="184776" y="610257"/>
                    </a:lnTo>
                    <a:lnTo>
                      <a:pt x="227318" y="626491"/>
                    </a:lnTo>
                    <a:lnTo>
                      <a:pt x="272568" y="636599"/>
                    </a:lnTo>
                    <a:lnTo>
                      <a:pt x="320039" y="640080"/>
                    </a:lnTo>
                    <a:lnTo>
                      <a:pt x="367225" y="636599"/>
                    </a:lnTo>
                    <a:lnTo>
                      <a:pt x="412297" y="626491"/>
                    </a:lnTo>
                    <a:lnTo>
                      <a:pt x="454754" y="610257"/>
                    </a:lnTo>
                    <a:lnTo>
                      <a:pt x="494094" y="588399"/>
                    </a:lnTo>
                    <a:lnTo>
                      <a:pt x="529816" y="561418"/>
                    </a:lnTo>
                    <a:lnTo>
                      <a:pt x="561418" y="529816"/>
                    </a:lnTo>
                    <a:lnTo>
                      <a:pt x="568783" y="520065"/>
                    </a:lnTo>
                    <a:lnTo>
                      <a:pt x="197484" y="520065"/>
                    </a:lnTo>
                    <a:lnTo>
                      <a:pt x="196214" y="518795"/>
                    </a:lnTo>
                    <a:lnTo>
                      <a:pt x="195071" y="518795"/>
                    </a:lnTo>
                    <a:lnTo>
                      <a:pt x="189991" y="517525"/>
                    </a:lnTo>
                    <a:lnTo>
                      <a:pt x="186308" y="511302"/>
                    </a:lnTo>
                    <a:lnTo>
                      <a:pt x="186308" y="440055"/>
                    </a:lnTo>
                    <a:lnTo>
                      <a:pt x="124967" y="440055"/>
                    </a:lnTo>
                    <a:lnTo>
                      <a:pt x="120014" y="433832"/>
                    </a:lnTo>
                    <a:lnTo>
                      <a:pt x="120014" y="178816"/>
                    </a:lnTo>
                    <a:lnTo>
                      <a:pt x="124967" y="172466"/>
                    </a:lnTo>
                    <a:lnTo>
                      <a:pt x="603419" y="172466"/>
                    </a:lnTo>
                    <a:lnTo>
                      <a:pt x="588399" y="145424"/>
                    </a:lnTo>
                    <a:lnTo>
                      <a:pt x="561418" y="109748"/>
                    </a:lnTo>
                    <a:lnTo>
                      <a:pt x="529816" y="78232"/>
                    </a:lnTo>
                    <a:lnTo>
                      <a:pt x="494094" y="51360"/>
                    </a:lnTo>
                    <a:lnTo>
                      <a:pt x="454754" y="29616"/>
                    </a:lnTo>
                    <a:lnTo>
                      <a:pt x="412297" y="13485"/>
                    </a:lnTo>
                    <a:lnTo>
                      <a:pt x="367225" y="3452"/>
                    </a:lnTo>
                    <a:lnTo>
                      <a:pt x="320039" y="0"/>
                    </a:lnTo>
                    <a:close/>
                  </a:path>
                  <a:path w="640080" h="640080">
                    <a:moveTo>
                      <a:pt x="603419" y="172466"/>
                    </a:moveTo>
                    <a:lnTo>
                      <a:pt x="513841" y="172466"/>
                    </a:lnTo>
                    <a:lnTo>
                      <a:pt x="520064" y="178816"/>
                    </a:lnTo>
                    <a:lnTo>
                      <a:pt x="520064" y="433832"/>
                    </a:lnTo>
                    <a:lnTo>
                      <a:pt x="513841" y="440055"/>
                    </a:lnTo>
                    <a:lnTo>
                      <a:pt x="272541" y="440055"/>
                    </a:lnTo>
                    <a:lnTo>
                      <a:pt x="210057" y="515112"/>
                    </a:lnTo>
                    <a:lnTo>
                      <a:pt x="207517" y="517525"/>
                    </a:lnTo>
                    <a:lnTo>
                      <a:pt x="203834" y="520065"/>
                    </a:lnTo>
                    <a:lnTo>
                      <a:pt x="568783" y="520065"/>
                    </a:lnTo>
                    <a:lnTo>
                      <a:pt x="610257" y="454754"/>
                    </a:lnTo>
                    <a:lnTo>
                      <a:pt x="626491" y="412297"/>
                    </a:lnTo>
                    <a:lnTo>
                      <a:pt x="636599" y="367225"/>
                    </a:lnTo>
                    <a:lnTo>
                      <a:pt x="640079" y="320040"/>
                    </a:lnTo>
                    <a:lnTo>
                      <a:pt x="636599" y="272568"/>
                    </a:lnTo>
                    <a:lnTo>
                      <a:pt x="626491" y="227318"/>
                    </a:lnTo>
                    <a:lnTo>
                      <a:pt x="610257" y="184776"/>
                    </a:lnTo>
                    <a:lnTo>
                      <a:pt x="603419" y="172466"/>
                    </a:lnTo>
                    <a:close/>
                  </a:path>
                  <a:path w="640080" h="640080">
                    <a:moveTo>
                      <a:pt x="262508" y="412496"/>
                    </a:moveTo>
                    <a:lnTo>
                      <a:pt x="207517" y="412496"/>
                    </a:lnTo>
                    <a:lnTo>
                      <a:pt x="212470" y="418846"/>
                    </a:lnTo>
                    <a:lnTo>
                      <a:pt x="212470" y="470027"/>
                    </a:lnTo>
                    <a:lnTo>
                      <a:pt x="256285" y="417576"/>
                    </a:lnTo>
                    <a:lnTo>
                      <a:pt x="258825" y="415036"/>
                    </a:lnTo>
                    <a:lnTo>
                      <a:pt x="262508" y="412496"/>
                    </a:lnTo>
                    <a:close/>
                  </a:path>
                  <a:path w="640080" h="640080">
                    <a:moveTo>
                      <a:pt x="492505" y="200025"/>
                    </a:moveTo>
                    <a:lnTo>
                      <a:pt x="146303" y="200025"/>
                    </a:lnTo>
                    <a:lnTo>
                      <a:pt x="146303" y="412496"/>
                    </a:lnTo>
                    <a:lnTo>
                      <a:pt x="492505" y="412496"/>
                    </a:lnTo>
                    <a:lnTo>
                      <a:pt x="492505" y="200025"/>
                    </a:lnTo>
                    <a:close/>
                  </a:path>
                </a:pathLst>
              </a:custGeom>
              <a:solidFill>
                <a:srgbClr val="6CC24A"/>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grpSp>
        <p:grpSp>
          <p:nvGrpSpPr>
            <p:cNvPr id="31" name="Group 30">
              <a:extLst>
                <a:ext uri="{FF2B5EF4-FFF2-40B4-BE49-F238E27FC236}">
                  <a16:creationId xmlns:a16="http://schemas.microsoft.com/office/drawing/2014/main" id="{39CE5271-5ABD-4069-A8DF-D71A64FE28A9}"/>
                </a:ext>
              </a:extLst>
            </p:cNvPr>
            <p:cNvGrpSpPr/>
            <p:nvPr/>
          </p:nvGrpSpPr>
          <p:grpSpPr>
            <a:xfrm>
              <a:off x="917640" y="2560328"/>
              <a:ext cx="11444110" cy="599249"/>
              <a:chOff x="917640" y="2590406"/>
              <a:chExt cx="11444110" cy="599249"/>
            </a:xfrm>
          </p:grpSpPr>
          <p:sp>
            <p:nvSpPr>
              <p:cNvPr id="10" name="object 20">
                <a:extLst>
                  <a:ext uri="{FF2B5EF4-FFF2-40B4-BE49-F238E27FC236}">
                    <a16:creationId xmlns:a16="http://schemas.microsoft.com/office/drawing/2014/main" id="{3468590D-94D5-4455-B1CD-1B43A2D7AEF5}"/>
                  </a:ext>
                </a:extLst>
              </p:cNvPr>
              <p:cNvSpPr txBox="1"/>
              <p:nvPr/>
            </p:nvSpPr>
            <p:spPr>
              <a:xfrm>
                <a:off x="1850395" y="2678166"/>
                <a:ext cx="10511355" cy="462371"/>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Ask questions and provide feedback on design team recommendations. There are no “silly” questions!</a:t>
                </a:r>
                <a:endParaRPr kumimoji="0" sz="2000" u="none" strike="noStrike" kern="0" cap="none" spc="0" normalizeH="0" baseline="0" noProof="0" dirty="0">
                  <a:ln>
                    <a:noFill/>
                  </a:ln>
                  <a:solidFill>
                    <a:srgbClr val="000000"/>
                  </a:solidFill>
                  <a:effectLst/>
                  <a:uLnTx/>
                  <a:uFillTx/>
                  <a:latin typeface="Arial" panose="020B0604020202020204"/>
                  <a:cs typeface="Calibri"/>
                </a:endParaRPr>
              </a:p>
            </p:txBody>
          </p:sp>
          <p:grpSp>
            <p:nvGrpSpPr>
              <p:cNvPr id="4" name="Group 3">
                <a:extLst>
                  <a:ext uri="{FF2B5EF4-FFF2-40B4-BE49-F238E27FC236}">
                    <a16:creationId xmlns:a16="http://schemas.microsoft.com/office/drawing/2014/main" id="{5D7F7684-055E-4D42-8E89-CC8A9B4FDAF7}"/>
                  </a:ext>
                </a:extLst>
              </p:cNvPr>
              <p:cNvGrpSpPr/>
              <p:nvPr/>
            </p:nvGrpSpPr>
            <p:grpSpPr>
              <a:xfrm>
                <a:off x="917640" y="2590406"/>
                <a:ext cx="611891" cy="599249"/>
                <a:chOff x="498086" y="2466790"/>
                <a:chExt cx="611891" cy="599249"/>
              </a:xfrm>
            </p:grpSpPr>
            <p:sp>
              <p:nvSpPr>
                <p:cNvPr id="23" name="object 10">
                  <a:extLst>
                    <a:ext uri="{FF2B5EF4-FFF2-40B4-BE49-F238E27FC236}">
                      <a16:creationId xmlns:a16="http://schemas.microsoft.com/office/drawing/2014/main" id="{DFB13257-17EE-4B56-8D8C-3ECA2F30A9FF}"/>
                    </a:ext>
                  </a:extLst>
                </p:cNvPr>
                <p:cNvSpPr/>
                <p:nvPr/>
              </p:nvSpPr>
              <p:spPr>
                <a:xfrm>
                  <a:off x="716619" y="2603762"/>
                  <a:ext cx="174825" cy="224004"/>
                </a:xfrm>
                <a:prstGeom prst="rect">
                  <a:avLst/>
                </a:pr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sp>
              <p:nvSpPr>
                <p:cNvPr id="24" name="object 11">
                  <a:extLst>
                    <a:ext uri="{FF2B5EF4-FFF2-40B4-BE49-F238E27FC236}">
                      <a16:creationId xmlns:a16="http://schemas.microsoft.com/office/drawing/2014/main" id="{01C55351-6661-4B8B-B58B-CDB9717B8980}"/>
                    </a:ext>
                  </a:extLst>
                </p:cNvPr>
                <p:cNvSpPr/>
                <p:nvPr/>
              </p:nvSpPr>
              <p:spPr>
                <a:xfrm>
                  <a:off x="498086" y="2466790"/>
                  <a:ext cx="611891" cy="599249"/>
                </a:xfrm>
                <a:custGeom>
                  <a:avLst/>
                  <a:gdLst/>
                  <a:ahLst/>
                  <a:cxnLst/>
                  <a:rect l="l" t="t" r="r" b="b"/>
                  <a:pathLst>
                    <a:path w="640080" h="640079">
                      <a:moveTo>
                        <a:pt x="320039" y="0"/>
                      </a:moveTo>
                      <a:lnTo>
                        <a:pt x="272568" y="3452"/>
                      </a:lnTo>
                      <a:lnTo>
                        <a:pt x="227318" y="13485"/>
                      </a:lnTo>
                      <a:lnTo>
                        <a:pt x="184776" y="29616"/>
                      </a:lnTo>
                      <a:lnTo>
                        <a:pt x="145424" y="51360"/>
                      </a:lnTo>
                      <a:lnTo>
                        <a:pt x="109748" y="78232"/>
                      </a:lnTo>
                      <a:lnTo>
                        <a:pt x="78232" y="109748"/>
                      </a:lnTo>
                      <a:lnTo>
                        <a:pt x="51360" y="145424"/>
                      </a:lnTo>
                      <a:lnTo>
                        <a:pt x="29616" y="184776"/>
                      </a:lnTo>
                      <a:lnTo>
                        <a:pt x="13485" y="227318"/>
                      </a:lnTo>
                      <a:lnTo>
                        <a:pt x="3452" y="272568"/>
                      </a:lnTo>
                      <a:lnTo>
                        <a:pt x="0" y="320040"/>
                      </a:lnTo>
                      <a:lnTo>
                        <a:pt x="3452" y="367225"/>
                      </a:lnTo>
                      <a:lnTo>
                        <a:pt x="13485" y="412297"/>
                      </a:lnTo>
                      <a:lnTo>
                        <a:pt x="29616" y="454754"/>
                      </a:lnTo>
                      <a:lnTo>
                        <a:pt x="51360" y="494094"/>
                      </a:lnTo>
                      <a:lnTo>
                        <a:pt x="78232" y="529816"/>
                      </a:lnTo>
                      <a:lnTo>
                        <a:pt x="109748" y="561418"/>
                      </a:lnTo>
                      <a:lnTo>
                        <a:pt x="145424" y="588399"/>
                      </a:lnTo>
                      <a:lnTo>
                        <a:pt x="184776" y="610257"/>
                      </a:lnTo>
                      <a:lnTo>
                        <a:pt x="227318" y="626491"/>
                      </a:lnTo>
                      <a:lnTo>
                        <a:pt x="272568" y="636599"/>
                      </a:lnTo>
                      <a:lnTo>
                        <a:pt x="320039" y="640080"/>
                      </a:lnTo>
                      <a:lnTo>
                        <a:pt x="367225" y="636599"/>
                      </a:lnTo>
                      <a:lnTo>
                        <a:pt x="412297" y="626491"/>
                      </a:lnTo>
                      <a:lnTo>
                        <a:pt x="454754" y="610257"/>
                      </a:lnTo>
                      <a:lnTo>
                        <a:pt x="494094" y="588399"/>
                      </a:lnTo>
                      <a:lnTo>
                        <a:pt x="529816" y="561418"/>
                      </a:lnTo>
                      <a:lnTo>
                        <a:pt x="561418" y="529816"/>
                      </a:lnTo>
                      <a:lnTo>
                        <a:pt x="568783" y="520065"/>
                      </a:lnTo>
                      <a:lnTo>
                        <a:pt x="320039" y="520065"/>
                      </a:lnTo>
                      <a:lnTo>
                        <a:pt x="304305" y="516796"/>
                      </a:lnTo>
                      <a:lnTo>
                        <a:pt x="291607" y="508015"/>
                      </a:lnTo>
                      <a:lnTo>
                        <a:pt x="283124" y="495258"/>
                      </a:lnTo>
                      <a:lnTo>
                        <a:pt x="280034" y="480060"/>
                      </a:lnTo>
                      <a:lnTo>
                        <a:pt x="283124" y="464325"/>
                      </a:lnTo>
                      <a:lnTo>
                        <a:pt x="291607" y="451627"/>
                      </a:lnTo>
                      <a:lnTo>
                        <a:pt x="304305" y="443144"/>
                      </a:lnTo>
                      <a:lnTo>
                        <a:pt x="320039" y="440055"/>
                      </a:lnTo>
                      <a:lnTo>
                        <a:pt x="615877" y="440055"/>
                      </a:lnTo>
                      <a:lnTo>
                        <a:pt x="626415" y="412496"/>
                      </a:lnTo>
                      <a:lnTo>
                        <a:pt x="284988" y="412496"/>
                      </a:lnTo>
                      <a:lnTo>
                        <a:pt x="280034" y="407543"/>
                      </a:lnTo>
                      <a:lnTo>
                        <a:pt x="280034" y="290068"/>
                      </a:lnTo>
                      <a:lnTo>
                        <a:pt x="281304" y="286258"/>
                      </a:lnTo>
                      <a:lnTo>
                        <a:pt x="283844" y="283845"/>
                      </a:lnTo>
                      <a:lnTo>
                        <a:pt x="286257" y="281305"/>
                      </a:lnTo>
                      <a:lnTo>
                        <a:pt x="288797" y="280035"/>
                      </a:lnTo>
                      <a:lnTo>
                        <a:pt x="320039" y="280035"/>
                      </a:lnTo>
                      <a:lnTo>
                        <a:pt x="334702" y="276588"/>
                      </a:lnTo>
                      <a:lnTo>
                        <a:pt x="347519" y="267509"/>
                      </a:lnTo>
                      <a:lnTo>
                        <a:pt x="356598" y="254692"/>
                      </a:lnTo>
                      <a:lnTo>
                        <a:pt x="359149" y="243840"/>
                      </a:lnTo>
                      <a:lnTo>
                        <a:pt x="267588" y="243840"/>
                      </a:lnTo>
                      <a:lnTo>
                        <a:pt x="213740" y="240030"/>
                      </a:lnTo>
                      <a:lnTo>
                        <a:pt x="206247" y="238760"/>
                      </a:lnTo>
                      <a:lnTo>
                        <a:pt x="201294" y="233807"/>
                      </a:lnTo>
                      <a:lnTo>
                        <a:pt x="201294" y="219964"/>
                      </a:lnTo>
                      <a:lnTo>
                        <a:pt x="215634" y="179593"/>
                      </a:lnTo>
                      <a:lnTo>
                        <a:pt x="241903" y="147986"/>
                      </a:lnTo>
                      <a:lnTo>
                        <a:pt x="277554" y="127381"/>
                      </a:lnTo>
                      <a:lnTo>
                        <a:pt x="320039" y="120015"/>
                      </a:lnTo>
                      <a:lnTo>
                        <a:pt x="569182" y="120015"/>
                      </a:lnTo>
                      <a:lnTo>
                        <a:pt x="561418" y="109748"/>
                      </a:lnTo>
                      <a:lnTo>
                        <a:pt x="529816" y="78232"/>
                      </a:lnTo>
                      <a:lnTo>
                        <a:pt x="494094" y="51360"/>
                      </a:lnTo>
                      <a:lnTo>
                        <a:pt x="454754" y="29616"/>
                      </a:lnTo>
                      <a:lnTo>
                        <a:pt x="412297" y="13485"/>
                      </a:lnTo>
                      <a:lnTo>
                        <a:pt x="367225" y="3452"/>
                      </a:lnTo>
                      <a:lnTo>
                        <a:pt x="320039" y="0"/>
                      </a:lnTo>
                      <a:close/>
                    </a:path>
                    <a:path w="640080" h="640079">
                      <a:moveTo>
                        <a:pt x="615877" y="440055"/>
                      </a:moveTo>
                      <a:lnTo>
                        <a:pt x="320039" y="440055"/>
                      </a:lnTo>
                      <a:lnTo>
                        <a:pt x="335238" y="443144"/>
                      </a:lnTo>
                      <a:lnTo>
                        <a:pt x="347995" y="451627"/>
                      </a:lnTo>
                      <a:lnTo>
                        <a:pt x="356776" y="464325"/>
                      </a:lnTo>
                      <a:lnTo>
                        <a:pt x="360044" y="480060"/>
                      </a:lnTo>
                      <a:lnTo>
                        <a:pt x="356776" y="495258"/>
                      </a:lnTo>
                      <a:lnTo>
                        <a:pt x="347995" y="508015"/>
                      </a:lnTo>
                      <a:lnTo>
                        <a:pt x="335238" y="516796"/>
                      </a:lnTo>
                      <a:lnTo>
                        <a:pt x="320039" y="520065"/>
                      </a:lnTo>
                      <a:lnTo>
                        <a:pt x="568783" y="520065"/>
                      </a:lnTo>
                      <a:lnTo>
                        <a:pt x="588399" y="494094"/>
                      </a:lnTo>
                      <a:lnTo>
                        <a:pt x="610257" y="454754"/>
                      </a:lnTo>
                      <a:lnTo>
                        <a:pt x="615877" y="440055"/>
                      </a:lnTo>
                      <a:close/>
                    </a:path>
                    <a:path w="640080" h="640079">
                      <a:moveTo>
                        <a:pt x="569182" y="120015"/>
                      </a:moveTo>
                      <a:lnTo>
                        <a:pt x="320039" y="120015"/>
                      </a:lnTo>
                      <a:lnTo>
                        <a:pt x="366760" y="129444"/>
                      </a:lnTo>
                      <a:lnTo>
                        <a:pt x="404907" y="155162"/>
                      </a:lnTo>
                      <a:lnTo>
                        <a:pt x="430625" y="193309"/>
                      </a:lnTo>
                      <a:lnTo>
                        <a:pt x="440054" y="240030"/>
                      </a:lnTo>
                      <a:lnTo>
                        <a:pt x="434232" y="276971"/>
                      </a:lnTo>
                      <a:lnTo>
                        <a:pt x="417861" y="309435"/>
                      </a:lnTo>
                      <a:lnTo>
                        <a:pt x="392584" y="335327"/>
                      </a:lnTo>
                      <a:lnTo>
                        <a:pt x="360044" y="352552"/>
                      </a:lnTo>
                      <a:lnTo>
                        <a:pt x="360044" y="407543"/>
                      </a:lnTo>
                      <a:lnTo>
                        <a:pt x="353821" y="412496"/>
                      </a:lnTo>
                      <a:lnTo>
                        <a:pt x="626415" y="412496"/>
                      </a:lnTo>
                      <a:lnTo>
                        <a:pt x="626491" y="412297"/>
                      </a:lnTo>
                      <a:lnTo>
                        <a:pt x="636599" y="367225"/>
                      </a:lnTo>
                      <a:lnTo>
                        <a:pt x="640079" y="320040"/>
                      </a:lnTo>
                      <a:lnTo>
                        <a:pt x="636599" y="272568"/>
                      </a:lnTo>
                      <a:lnTo>
                        <a:pt x="626491" y="227318"/>
                      </a:lnTo>
                      <a:lnTo>
                        <a:pt x="610257" y="184776"/>
                      </a:lnTo>
                      <a:lnTo>
                        <a:pt x="588399" y="145424"/>
                      </a:lnTo>
                      <a:lnTo>
                        <a:pt x="569182" y="120015"/>
                      </a:lnTo>
                      <a:close/>
                    </a:path>
                    <a:path w="640080" h="640079">
                      <a:moveTo>
                        <a:pt x="320039" y="200025"/>
                      </a:moveTo>
                      <a:lnTo>
                        <a:pt x="285071" y="219527"/>
                      </a:lnTo>
                      <a:lnTo>
                        <a:pt x="278764" y="238760"/>
                      </a:lnTo>
                      <a:lnTo>
                        <a:pt x="273811" y="243840"/>
                      </a:lnTo>
                      <a:lnTo>
                        <a:pt x="359149" y="243840"/>
                      </a:lnTo>
                      <a:lnTo>
                        <a:pt x="360044" y="240030"/>
                      </a:lnTo>
                      <a:lnTo>
                        <a:pt x="356776" y="224295"/>
                      </a:lnTo>
                      <a:lnTo>
                        <a:pt x="347995" y="211597"/>
                      </a:lnTo>
                      <a:lnTo>
                        <a:pt x="335238" y="203114"/>
                      </a:lnTo>
                      <a:lnTo>
                        <a:pt x="320039" y="200025"/>
                      </a:lnTo>
                      <a:close/>
                    </a:path>
                  </a:pathLst>
                </a:custGeom>
                <a:solidFill>
                  <a:srgbClr val="092F57"/>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sp>
              <p:nvSpPr>
                <p:cNvPr id="25" name="object 12">
                  <a:extLst>
                    <a:ext uri="{FF2B5EF4-FFF2-40B4-BE49-F238E27FC236}">
                      <a16:creationId xmlns:a16="http://schemas.microsoft.com/office/drawing/2014/main" id="{7BCF22A2-71D9-47ED-B15B-E8A1B0D90E88}"/>
                    </a:ext>
                  </a:extLst>
                </p:cNvPr>
                <p:cNvSpPr/>
                <p:nvPr/>
              </p:nvSpPr>
              <p:spPr>
                <a:xfrm>
                  <a:off x="791588" y="2903386"/>
                  <a:ext cx="24887" cy="26158"/>
                </a:xfrm>
                <a:custGeom>
                  <a:avLst/>
                  <a:gdLst/>
                  <a:ahLst/>
                  <a:cxnLst/>
                  <a:rect l="l" t="t" r="r" b="b"/>
                  <a:pathLst>
                    <a:path w="26035" h="27939">
                      <a:moveTo>
                        <a:pt x="20066" y="0"/>
                      </a:moveTo>
                      <a:lnTo>
                        <a:pt x="5842" y="0"/>
                      </a:lnTo>
                      <a:lnTo>
                        <a:pt x="0" y="6096"/>
                      </a:lnTo>
                      <a:lnTo>
                        <a:pt x="0" y="21336"/>
                      </a:lnTo>
                      <a:lnTo>
                        <a:pt x="5842" y="27432"/>
                      </a:lnTo>
                      <a:lnTo>
                        <a:pt x="20066" y="27432"/>
                      </a:lnTo>
                      <a:lnTo>
                        <a:pt x="25908" y="21336"/>
                      </a:lnTo>
                      <a:lnTo>
                        <a:pt x="25908" y="6096"/>
                      </a:lnTo>
                      <a:lnTo>
                        <a:pt x="20066" y="0"/>
                      </a:lnTo>
                      <a:close/>
                    </a:path>
                  </a:pathLst>
                </a:cu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grpSp>
        </p:grpSp>
        <p:grpSp>
          <p:nvGrpSpPr>
            <p:cNvPr id="32" name="Group 31">
              <a:extLst>
                <a:ext uri="{FF2B5EF4-FFF2-40B4-BE49-F238E27FC236}">
                  <a16:creationId xmlns:a16="http://schemas.microsoft.com/office/drawing/2014/main" id="{C1EF7928-FACB-482B-B1F0-62E59AE1FBBC}"/>
                </a:ext>
              </a:extLst>
            </p:cNvPr>
            <p:cNvGrpSpPr/>
            <p:nvPr/>
          </p:nvGrpSpPr>
          <p:grpSpPr>
            <a:xfrm>
              <a:off x="917640" y="3267140"/>
              <a:ext cx="7334462" cy="599249"/>
              <a:chOff x="917640" y="3312257"/>
              <a:chExt cx="7334462" cy="599249"/>
            </a:xfrm>
          </p:grpSpPr>
          <p:sp>
            <p:nvSpPr>
              <p:cNvPr id="11" name="object 20">
                <a:extLst>
                  <a:ext uri="{FF2B5EF4-FFF2-40B4-BE49-F238E27FC236}">
                    <a16:creationId xmlns:a16="http://schemas.microsoft.com/office/drawing/2014/main" id="{5D821723-0F91-46B7-B62E-163D752AAA1D}"/>
                  </a:ext>
                </a:extLst>
              </p:cNvPr>
              <p:cNvSpPr txBox="1"/>
              <p:nvPr/>
            </p:nvSpPr>
            <p:spPr>
              <a:xfrm>
                <a:off x="1850395" y="3505788"/>
                <a:ext cx="6401707" cy="231538"/>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Minimize side conversations</a:t>
                </a:r>
                <a:endParaRPr kumimoji="0" sz="2000" u="none" strike="noStrike" kern="0" cap="none" spc="0" normalizeH="0" baseline="0" noProof="0" dirty="0">
                  <a:ln>
                    <a:noFill/>
                  </a:ln>
                  <a:solidFill>
                    <a:srgbClr val="000000"/>
                  </a:solidFill>
                  <a:effectLst/>
                  <a:uLnTx/>
                  <a:uFillTx/>
                  <a:latin typeface="Arial" panose="020B0604020202020204"/>
                  <a:cs typeface="Calibri"/>
                </a:endParaRPr>
              </a:p>
            </p:txBody>
          </p:sp>
          <p:sp>
            <p:nvSpPr>
              <p:cNvPr id="26" name="object 13">
                <a:extLst>
                  <a:ext uri="{FF2B5EF4-FFF2-40B4-BE49-F238E27FC236}">
                    <a16:creationId xmlns:a16="http://schemas.microsoft.com/office/drawing/2014/main" id="{06583DF7-2082-43E5-A9B1-C24EA2BC282B}"/>
                  </a:ext>
                </a:extLst>
              </p:cNvPr>
              <p:cNvSpPr/>
              <p:nvPr/>
            </p:nvSpPr>
            <p:spPr>
              <a:xfrm>
                <a:off x="917640" y="3312257"/>
                <a:ext cx="611891" cy="599249"/>
              </a:xfrm>
              <a:custGeom>
                <a:avLst/>
                <a:gdLst/>
                <a:ahLst/>
                <a:cxnLst/>
                <a:rect l="l" t="t" r="r" b="b"/>
                <a:pathLst>
                  <a:path w="640080" h="640079">
                    <a:moveTo>
                      <a:pt x="320039" y="0"/>
                    </a:moveTo>
                    <a:lnTo>
                      <a:pt x="272568" y="3452"/>
                    </a:lnTo>
                    <a:lnTo>
                      <a:pt x="227318" y="13485"/>
                    </a:lnTo>
                    <a:lnTo>
                      <a:pt x="184776" y="29616"/>
                    </a:lnTo>
                    <a:lnTo>
                      <a:pt x="145424" y="51360"/>
                    </a:lnTo>
                    <a:lnTo>
                      <a:pt x="109748" y="78232"/>
                    </a:lnTo>
                    <a:lnTo>
                      <a:pt x="78232" y="109748"/>
                    </a:lnTo>
                    <a:lnTo>
                      <a:pt x="51360" y="145424"/>
                    </a:lnTo>
                    <a:lnTo>
                      <a:pt x="29616" y="184776"/>
                    </a:lnTo>
                    <a:lnTo>
                      <a:pt x="13485" y="227318"/>
                    </a:lnTo>
                    <a:lnTo>
                      <a:pt x="3452" y="272568"/>
                    </a:lnTo>
                    <a:lnTo>
                      <a:pt x="0" y="320040"/>
                    </a:lnTo>
                    <a:lnTo>
                      <a:pt x="3452" y="367225"/>
                    </a:lnTo>
                    <a:lnTo>
                      <a:pt x="13485" y="412297"/>
                    </a:lnTo>
                    <a:lnTo>
                      <a:pt x="29616" y="454754"/>
                    </a:lnTo>
                    <a:lnTo>
                      <a:pt x="51360" y="494094"/>
                    </a:lnTo>
                    <a:lnTo>
                      <a:pt x="78232" y="529816"/>
                    </a:lnTo>
                    <a:lnTo>
                      <a:pt x="109748" y="561418"/>
                    </a:lnTo>
                    <a:lnTo>
                      <a:pt x="145424" y="588399"/>
                    </a:lnTo>
                    <a:lnTo>
                      <a:pt x="184776" y="610257"/>
                    </a:lnTo>
                    <a:lnTo>
                      <a:pt x="227318" y="626491"/>
                    </a:lnTo>
                    <a:lnTo>
                      <a:pt x="272568" y="636599"/>
                    </a:lnTo>
                    <a:lnTo>
                      <a:pt x="320039" y="640080"/>
                    </a:lnTo>
                    <a:lnTo>
                      <a:pt x="367225" y="636599"/>
                    </a:lnTo>
                    <a:lnTo>
                      <a:pt x="412297" y="626491"/>
                    </a:lnTo>
                    <a:lnTo>
                      <a:pt x="454754" y="610257"/>
                    </a:lnTo>
                    <a:lnTo>
                      <a:pt x="494094" y="588399"/>
                    </a:lnTo>
                    <a:lnTo>
                      <a:pt x="529816" y="561418"/>
                    </a:lnTo>
                    <a:lnTo>
                      <a:pt x="561418" y="529816"/>
                    </a:lnTo>
                    <a:lnTo>
                      <a:pt x="588399" y="494094"/>
                    </a:lnTo>
                    <a:lnTo>
                      <a:pt x="596196" y="480060"/>
                    </a:lnTo>
                    <a:lnTo>
                      <a:pt x="170052" y="480060"/>
                    </a:lnTo>
                    <a:lnTo>
                      <a:pt x="166242" y="478790"/>
                    </a:lnTo>
                    <a:lnTo>
                      <a:pt x="163829" y="476250"/>
                    </a:lnTo>
                    <a:lnTo>
                      <a:pt x="158750" y="470027"/>
                    </a:lnTo>
                    <a:lnTo>
                      <a:pt x="158750" y="462534"/>
                    </a:lnTo>
                    <a:lnTo>
                      <a:pt x="163829" y="456311"/>
                    </a:lnTo>
                    <a:lnTo>
                      <a:pt x="301244" y="320040"/>
                    </a:lnTo>
                    <a:lnTo>
                      <a:pt x="163829" y="182499"/>
                    </a:lnTo>
                    <a:lnTo>
                      <a:pt x="158750" y="177546"/>
                    </a:lnTo>
                    <a:lnTo>
                      <a:pt x="158750" y="168783"/>
                    </a:lnTo>
                    <a:lnTo>
                      <a:pt x="163829" y="163830"/>
                    </a:lnTo>
                    <a:lnTo>
                      <a:pt x="168782" y="158750"/>
                    </a:lnTo>
                    <a:lnTo>
                      <a:pt x="595800" y="158750"/>
                    </a:lnTo>
                    <a:lnTo>
                      <a:pt x="588399" y="145424"/>
                    </a:lnTo>
                    <a:lnTo>
                      <a:pt x="561418" y="109748"/>
                    </a:lnTo>
                    <a:lnTo>
                      <a:pt x="529816" y="78232"/>
                    </a:lnTo>
                    <a:lnTo>
                      <a:pt x="494094" y="51360"/>
                    </a:lnTo>
                    <a:lnTo>
                      <a:pt x="454754" y="29616"/>
                    </a:lnTo>
                    <a:lnTo>
                      <a:pt x="412297" y="13485"/>
                    </a:lnTo>
                    <a:lnTo>
                      <a:pt x="367225" y="3452"/>
                    </a:lnTo>
                    <a:lnTo>
                      <a:pt x="320039" y="0"/>
                    </a:lnTo>
                    <a:close/>
                  </a:path>
                  <a:path w="640080" h="640079">
                    <a:moveTo>
                      <a:pt x="320039" y="338836"/>
                    </a:moveTo>
                    <a:lnTo>
                      <a:pt x="179958" y="478790"/>
                    </a:lnTo>
                    <a:lnTo>
                      <a:pt x="176275" y="480060"/>
                    </a:lnTo>
                    <a:lnTo>
                      <a:pt x="462533" y="480060"/>
                    </a:lnTo>
                    <a:lnTo>
                      <a:pt x="459994" y="478790"/>
                    </a:lnTo>
                    <a:lnTo>
                      <a:pt x="456310" y="476250"/>
                    </a:lnTo>
                    <a:lnTo>
                      <a:pt x="320039" y="338836"/>
                    </a:lnTo>
                    <a:close/>
                  </a:path>
                  <a:path w="640080" h="640079">
                    <a:moveTo>
                      <a:pt x="595800" y="158750"/>
                    </a:moveTo>
                    <a:lnTo>
                      <a:pt x="470026" y="158750"/>
                    </a:lnTo>
                    <a:lnTo>
                      <a:pt x="476250" y="163830"/>
                    </a:lnTo>
                    <a:lnTo>
                      <a:pt x="481329" y="168783"/>
                    </a:lnTo>
                    <a:lnTo>
                      <a:pt x="481329" y="177546"/>
                    </a:lnTo>
                    <a:lnTo>
                      <a:pt x="476250" y="182499"/>
                    </a:lnTo>
                    <a:lnTo>
                      <a:pt x="338835" y="320040"/>
                    </a:lnTo>
                    <a:lnTo>
                      <a:pt x="476250" y="456311"/>
                    </a:lnTo>
                    <a:lnTo>
                      <a:pt x="481329" y="462534"/>
                    </a:lnTo>
                    <a:lnTo>
                      <a:pt x="481329" y="470027"/>
                    </a:lnTo>
                    <a:lnTo>
                      <a:pt x="476250" y="476250"/>
                    </a:lnTo>
                    <a:lnTo>
                      <a:pt x="472566" y="478790"/>
                    </a:lnTo>
                    <a:lnTo>
                      <a:pt x="470026" y="480060"/>
                    </a:lnTo>
                    <a:lnTo>
                      <a:pt x="596196" y="480060"/>
                    </a:lnTo>
                    <a:lnTo>
                      <a:pt x="610257" y="454754"/>
                    </a:lnTo>
                    <a:lnTo>
                      <a:pt x="626491" y="412297"/>
                    </a:lnTo>
                    <a:lnTo>
                      <a:pt x="636599" y="367225"/>
                    </a:lnTo>
                    <a:lnTo>
                      <a:pt x="640079" y="320040"/>
                    </a:lnTo>
                    <a:lnTo>
                      <a:pt x="636599" y="272568"/>
                    </a:lnTo>
                    <a:lnTo>
                      <a:pt x="626491" y="227318"/>
                    </a:lnTo>
                    <a:lnTo>
                      <a:pt x="610257" y="184776"/>
                    </a:lnTo>
                    <a:lnTo>
                      <a:pt x="595800" y="158750"/>
                    </a:lnTo>
                    <a:close/>
                  </a:path>
                  <a:path w="640080" h="640079">
                    <a:moveTo>
                      <a:pt x="462533" y="158750"/>
                    </a:moveTo>
                    <a:lnTo>
                      <a:pt x="177545" y="158750"/>
                    </a:lnTo>
                    <a:lnTo>
                      <a:pt x="182498" y="163830"/>
                    </a:lnTo>
                    <a:lnTo>
                      <a:pt x="320039" y="301244"/>
                    </a:lnTo>
                    <a:lnTo>
                      <a:pt x="456310" y="163830"/>
                    </a:lnTo>
                    <a:lnTo>
                      <a:pt x="462533" y="158750"/>
                    </a:lnTo>
                    <a:close/>
                  </a:path>
                </a:pathLst>
              </a:custGeom>
              <a:solidFill>
                <a:srgbClr val="A7A8AA"/>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grpSp>
        <p:grpSp>
          <p:nvGrpSpPr>
            <p:cNvPr id="33" name="Group 32">
              <a:extLst>
                <a:ext uri="{FF2B5EF4-FFF2-40B4-BE49-F238E27FC236}">
                  <a16:creationId xmlns:a16="http://schemas.microsoft.com/office/drawing/2014/main" id="{600FF376-4A5C-4A39-8548-DAB1C59A14D8}"/>
                </a:ext>
              </a:extLst>
            </p:cNvPr>
            <p:cNvGrpSpPr/>
            <p:nvPr/>
          </p:nvGrpSpPr>
          <p:grpSpPr>
            <a:xfrm>
              <a:off x="917640" y="3973952"/>
              <a:ext cx="7334462" cy="599249"/>
              <a:chOff x="917640" y="4004410"/>
              <a:chExt cx="7334462" cy="599249"/>
            </a:xfrm>
          </p:grpSpPr>
          <p:sp>
            <p:nvSpPr>
              <p:cNvPr id="12" name="object 20">
                <a:extLst>
                  <a:ext uri="{FF2B5EF4-FFF2-40B4-BE49-F238E27FC236}">
                    <a16:creationId xmlns:a16="http://schemas.microsoft.com/office/drawing/2014/main" id="{31201D12-A18A-49D6-A93D-6735B6918BD0}"/>
                  </a:ext>
                </a:extLst>
              </p:cNvPr>
              <p:cNvSpPr txBox="1"/>
              <p:nvPr/>
            </p:nvSpPr>
            <p:spPr>
              <a:xfrm>
                <a:off x="1850395" y="4197941"/>
                <a:ext cx="6401707" cy="231538"/>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Allow one speaker at a time</a:t>
                </a:r>
                <a:endParaRPr kumimoji="0" sz="2000" u="none" strike="noStrike" kern="0" cap="none" spc="0" normalizeH="0" baseline="0" noProof="0" dirty="0">
                  <a:ln>
                    <a:noFill/>
                  </a:ln>
                  <a:solidFill>
                    <a:srgbClr val="000000"/>
                  </a:solidFill>
                  <a:effectLst/>
                  <a:uLnTx/>
                  <a:uFillTx/>
                  <a:latin typeface="Arial" panose="020B0604020202020204"/>
                  <a:cs typeface="Calibri"/>
                </a:endParaRPr>
              </a:p>
            </p:txBody>
          </p:sp>
          <p:sp>
            <p:nvSpPr>
              <p:cNvPr id="27" name="object 14">
                <a:extLst>
                  <a:ext uri="{FF2B5EF4-FFF2-40B4-BE49-F238E27FC236}">
                    <a16:creationId xmlns:a16="http://schemas.microsoft.com/office/drawing/2014/main" id="{EEAFC172-AD4F-4A31-9D6F-445F4E2FB0CF}"/>
                  </a:ext>
                </a:extLst>
              </p:cNvPr>
              <p:cNvSpPr/>
              <p:nvPr/>
            </p:nvSpPr>
            <p:spPr>
              <a:xfrm>
                <a:off x="917640" y="4004410"/>
                <a:ext cx="611891" cy="599249"/>
              </a:xfrm>
              <a:custGeom>
                <a:avLst/>
                <a:gdLst/>
                <a:ahLst/>
                <a:cxnLst/>
                <a:rect l="l" t="t" r="r" b="b"/>
                <a:pathLst>
                  <a:path w="640080" h="640079">
                    <a:moveTo>
                      <a:pt x="320039" y="0"/>
                    </a:moveTo>
                    <a:lnTo>
                      <a:pt x="272568" y="3452"/>
                    </a:lnTo>
                    <a:lnTo>
                      <a:pt x="227318" y="13485"/>
                    </a:lnTo>
                    <a:lnTo>
                      <a:pt x="184776" y="29616"/>
                    </a:lnTo>
                    <a:lnTo>
                      <a:pt x="145424" y="51360"/>
                    </a:lnTo>
                    <a:lnTo>
                      <a:pt x="109748" y="78232"/>
                    </a:lnTo>
                    <a:lnTo>
                      <a:pt x="78232" y="109748"/>
                    </a:lnTo>
                    <a:lnTo>
                      <a:pt x="51360" y="145424"/>
                    </a:lnTo>
                    <a:lnTo>
                      <a:pt x="29616" y="184776"/>
                    </a:lnTo>
                    <a:lnTo>
                      <a:pt x="13485" y="227318"/>
                    </a:lnTo>
                    <a:lnTo>
                      <a:pt x="3452" y="272568"/>
                    </a:lnTo>
                    <a:lnTo>
                      <a:pt x="0" y="320039"/>
                    </a:lnTo>
                    <a:lnTo>
                      <a:pt x="3452" y="367225"/>
                    </a:lnTo>
                    <a:lnTo>
                      <a:pt x="13485" y="412297"/>
                    </a:lnTo>
                    <a:lnTo>
                      <a:pt x="29616" y="454754"/>
                    </a:lnTo>
                    <a:lnTo>
                      <a:pt x="51360" y="494094"/>
                    </a:lnTo>
                    <a:lnTo>
                      <a:pt x="78232" y="529816"/>
                    </a:lnTo>
                    <a:lnTo>
                      <a:pt x="109748" y="561418"/>
                    </a:lnTo>
                    <a:lnTo>
                      <a:pt x="145424" y="588399"/>
                    </a:lnTo>
                    <a:lnTo>
                      <a:pt x="184776" y="610257"/>
                    </a:lnTo>
                    <a:lnTo>
                      <a:pt x="227318" y="626491"/>
                    </a:lnTo>
                    <a:lnTo>
                      <a:pt x="272568" y="636599"/>
                    </a:lnTo>
                    <a:lnTo>
                      <a:pt x="320039" y="640079"/>
                    </a:lnTo>
                    <a:lnTo>
                      <a:pt x="367225" y="636599"/>
                    </a:lnTo>
                    <a:lnTo>
                      <a:pt x="412297" y="626491"/>
                    </a:lnTo>
                    <a:lnTo>
                      <a:pt x="454754" y="610257"/>
                    </a:lnTo>
                    <a:lnTo>
                      <a:pt x="494094" y="588399"/>
                    </a:lnTo>
                    <a:lnTo>
                      <a:pt x="529816" y="561418"/>
                    </a:lnTo>
                    <a:lnTo>
                      <a:pt x="561418" y="529816"/>
                    </a:lnTo>
                    <a:lnTo>
                      <a:pt x="588399" y="494094"/>
                    </a:lnTo>
                    <a:lnTo>
                      <a:pt x="610257" y="454754"/>
                    </a:lnTo>
                    <a:lnTo>
                      <a:pt x="611118" y="452500"/>
                    </a:lnTo>
                    <a:lnTo>
                      <a:pt x="138810" y="452500"/>
                    </a:lnTo>
                    <a:lnTo>
                      <a:pt x="132460" y="447547"/>
                    </a:lnTo>
                    <a:lnTo>
                      <a:pt x="132460" y="392556"/>
                    </a:lnTo>
                    <a:lnTo>
                      <a:pt x="138810" y="386333"/>
                    </a:lnTo>
                    <a:lnTo>
                      <a:pt x="364169" y="386333"/>
                    </a:lnTo>
                    <a:lnTo>
                      <a:pt x="364997" y="379983"/>
                    </a:lnTo>
                    <a:lnTo>
                      <a:pt x="370077" y="376300"/>
                    </a:lnTo>
                    <a:lnTo>
                      <a:pt x="384303" y="361096"/>
                    </a:lnTo>
                    <a:lnTo>
                      <a:pt x="384953" y="360044"/>
                    </a:lnTo>
                    <a:lnTo>
                      <a:pt x="226313" y="360044"/>
                    </a:lnTo>
                    <a:lnTo>
                      <a:pt x="205202" y="355865"/>
                    </a:lnTo>
                    <a:lnTo>
                      <a:pt x="188102" y="344423"/>
                    </a:lnTo>
                    <a:lnTo>
                      <a:pt x="176647" y="327362"/>
                    </a:lnTo>
                    <a:lnTo>
                      <a:pt x="172465" y="306323"/>
                    </a:lnTo>
                    <a:lnTo>
                      <a:pt x="176647" y="285212"/>
                    </a:lnTo>
                    <a:lnTo>
                      <a:pt x="188102" y="268112"/>
                    </a:lnTo>
                    <a:lnTo>
                      <a:pt x="205202" y="256657"/>
                    </a:lnTo>
                    <a:lnTo>
                      <a:pt x="226313" y="252475"/>
                    </a:lnTo>
                    <a:lnTo>
                      <a:pt x="386058" y="252475"/>
                    </a:lnTo>
                    <a:lnTo>
                      <a:pt x="384303" y="249654"/>
                    </a:lnTo>
                    <a:lnTo>
                      <a:pt x="370077" y="235076"/>
                    </a:lnTo>
                    <a:lnTo>
                      <a:pt x="364997" y="229996"/>
                    </a:lnTo>
                    <a:lnTo>
                      <a:pt x="363854" y="221233"/>
                    </a:lnTo>
                    <a:lnTo>
                      <a:pt x="368807" y="216280"/>
                    </a:lnTo>
                    <a:lnTo>
                      <a:pt x="373760" y="210057"/>
                    </a:lnTo>
                    <a:lnTo>
                      <a:pt x="441608" y="210057"/>
                    </a:lnTo>
                    <a:lnTo>
                      <a:pt x="439691" y="207077"/>
                    </a:lnTo>
                    <a:lnTo>
                      <a:pt x="413765" y="181228"/>
                    </a:lnTo>
                    <a:lnTo>
                      <a:pt x="407542" y="177545"/>
                    </a:lnTo>
                    <a:lnTo>
                      <a:pt x="406272" y="168782"/>
                    </a:lnTo>
                    <a:lnTo>
                      <a:pt x="411352" y="162559"/>
                    </a:lnTo>
                    <a:lnTo>
                      <a:pt x="416305" y="157479"/>
                    </a:lnTo>
                    <a:lnTo>
                      <a:pt x="423798" y="156209"/>
                    </a:lnTo>
                    <a:lnTo>
                      <a:pt x="594389" y="156209"/>
                    </a:lnTo>
                    <a:lnTo>
                      <a:pt x="588399" y="145424"/>
                    </a:lnTo>
                    <a:lnTo>
                      <a:pt x="561418" y="109748"/>
                    </a:lnTo>
                    <a:lnTo>
                      <a:pt x="529816" y="78232"/>
                    </a:lnTo>
                    <a:lnTo>
                      <a:pt x="494094" y="51360"/>
                    </a:lnTo>
                    <a:lnTo>
                      <a:pt x="454754" y="29616"/>
                    </a:lnTo>
                    <a:lnTo>
                      <a:pt x="412297" y="13485"/>
                    </a:lnTo>
                    <a:lnTo>
                      <a:pt x="367225" y="3452"/>
                    </a:lnTo>
                    <a:lnTo>
                      <a:pt x="320039" y="0"/>
                    </a:lnTo>
                    <a:close/>
                  </a:path>
                  <a:path w="640080" h="640079">
                    <a:moveTo>
                      <a:pt x="292480" y="412495"/>
                    </a:moveTo>
                    <a:lnTo>
                      <a:pt x="160019" y="412495"/>
                    </a:lnTo>
                    <a:lnTo>
                      <a:pt x="160019" y="447547"/>
                    </a:lnTo>
                    <a:lnTo>
                      <a:pt x="153796" y="452500"/>
                    </a:lnTo>
                    <a:lnTo>
                      <a:pt x="298830" y="452500"/>
                    </a:lnTo>
                    <a:lnTo>
                      <a:pt x="292480" y="447547"/>
                    </a:lnTo>
                    <a:lnTo>
                      <a:pt x="292480" y="412495"/>
                    </a:lnTo>
                    <a:close/>
                  </a:path>
                  <a:path w="640080" h="640079">
                    <a:moveTo>
                      <a:pt x="364169" y="386333"/>
                    </a:moveTo>
                    <a:lnTo>
                      <a:pt x="313816" y="386333"/>
                    </a:lnTo>
                    <a:lnTo>
                      <a:pt x="320039" y="392556"/>
                    </a:lnTo>
                    <a:lnTo>
                      <a:pt x="320039" y="447547"/>
                    </a:lnTo>
                    <a:lnTo>
                      <a:pt x="313816" y="452500"/>
                    </a:lnTo>
                    <a:lnTo>
                      <a:pt x="417575" y="452500"/>
                    </a:lnTo>
                    <a:lnTo>
                      <a:pt x="413765" y="451357"/>
                    </a:lnTo>
                    <a:lnTo>
                      <a:pt x="411352" y="447547"/>
                    </a:lnTo>
                    <a:lnTo>
                      <a:pt x="406272" y="442594"/>
                    </a:lnTo>
                    <a:lnTo>
                      <a:pt x="407542" y="433831"/>
                    </a:lnTo>
                    <a:lnTo>
                      <a:pt x="413765" y="428751"/>
                    </a:lnTo>
                    <a:lnTo>
                      <a:pt x="439691" y="403637"/>
                    </a:lnTo>
                    <a:lnTo>
                      <a:pt x="442845" y="398779"/>
                    </a:lnTo>
                    <a:lnTo>
                      <a:pt x="375030" y="398779"/>
                    </a:lnTo>
                    <a:lnTo>
                      <a:pt x="371347" y="397509"/>
                    </a:lnTo>
                    <a:lnTo>
                      <a:pt x="368807" y="395096"/>
                    </a:lnTo>
                    <a:lnTo>
                      <a:pt x="363854" y="388746"/>
                    </a:lnTo>
                    <a:lnTo>
                      <a:pt x="364169" y="386333"/>
                    </a:lnTo>
                    <a:close/>
                  </a:path>
                  <a:path w="640080" h="640079">
                    <a:moveTo>
                      <a:pt x="594389" y="156209"/>
                    </a:moveTo>
                    <a:lnTo>
                      <a:pt x="423798" y="156209"/>
                    </a:lnTo>
                    <a:lnTo>
                      <a:pt x="430021" y="160019"/>
                    </a:lnTo>
                    <a:lnTo>
                      <a:pt x="460174" y="190039"/>
                    </a:lnTo>
                    <a:lnTo>
                      <a:pt x="482552" y="225012"/>
                    </a:lnTo>
                    <a:lnTo>
                      <a:pt x="496480" y="263778"/>
                    </a:lnTo>
                    <a:lnTo>
                      <a:pt x="501269" y="305053"/>
                    </a:lnTo>
                    <a:lnTo>
                      <a:pt x="496476" y="346342"/>
                    </a:lnTo>
                    <a:lnTo>
                      <a:pt x="482552" y="385048"/>
                    </a:lnTo>
                    <a:lnTo>
                      <a:pt x="460174" y="420014"/>
                    </a:lnTo>
                    <a:lnTo>
                      <a:pt x="427608" y="452500"/>
                    </a:lnTo>
                    <a:lnTo>
                      <a:pt x="611118" y="452500"/>
                    </a:lnTo>
                    <a:lnTo>
                      <a:pt x="626491" y="412297"/>
                    </a:lnTo>
                    <a:lnTo>
                      <a:pt x="636599" y="367225"/>
                    </a:lnTo>
                    <a:lnTo>
                      <a:pt x="640079" y="320039"/>
                    </a:lnTo>
                    <a:lnTo>
                      <a:pt x="636599" y="272568"/>
                    </a:lnTo>
                    <a:lnTo>
                      <a:pt x="626491" y="227318"/>
                    </a:lnTo>
                    <a:lnTo>
                      <a:pt x="610257" y="184776"/>
                    </a:lnTo>
                    <a:lnTo>
                      <a:pt x="594389" y="156209"/>
                    </a:lnTo>
                    <a:close/>
                  </a:path>
                  <a:path w="640080" h="640079">
                    <a:moveTo>
                      <a:pt x="441608" y="210057"/>
                    </a:moveTo>
                    <a:lnTo>
                      <a:pt x="382523" y="210057"/>
                    </a:lnTo>
                    <a:lnTo>
                      <a:pt x="387603" y="215010"/>
                    </a:lnTo>
                    <a:lnTo>
                      <a:pt x="406003" y="233634"/>
                    </a:lnTo>
                    <a:lnTo>
                      <a:pt x="419734" y="255317"/>
                    </a:lnTo>
                    <a:lnTo>
                      <a:pt x="428323" y="279358"/>
                    </a:lnTo>
                    <a:lnTo>
                      <a:pt x="431291" y="305053"/>
                    </a:lnTo>
                    <a:lnTo>
                      <a:pt x="428323" y="330874"/>
                    </a:lnTo>
                    <a:lnTo>
                      <a:pt x="419734" y="355314"/>
                    </a:lnTo>
                    <a:lnTo>
                      <a:pt x="406003" y="377420"/>
                    </a:lnTo>
                    <a:lnTo>
                      <a:pt x="387603" y="396239"/>
                    </a:lnTo>
                    <a:lnTo>
                      <a:pt x="385063" y="398779"/>
                    </a:lnTo>
                    <a:lnTo>
                      <a:pt x="442845" y="398779"/>
                    </a:lnTo>
                    <a:lnTo>
                      <a:pt x="458962" y="373951"/>
                    </a:lnTo>
                    <a:lnTo>
                      <a:pt x="470969" y="340740"/>
                    </a:lnTo>
                    <a:lnTo>
                      <a:pt x="475106" y="305053"/>
                    </a:lnTo>
                    <a:lnTo>
                      <a:pt x="470969" y="270061"/>
                    </a:lnTo>
                    <a:lnTo>
                      <a:pt x="458962" y="237045"/>
                    </a:lnTo>
                    <a:lnTo>
                      <a:pt x="441608" y="210057"/>
                    </a:lnTo>
                    <a:close/>
                  </a:path>
                  <a:path w="640080" h="640079">
                    <a:moveTo>
                      <a:pt x="386058" y="252475"/>
                    </a:moveTo>
                    <a:lnTo>
                      <a:pt x="226313" y="252475"/>
                    </a:lnTo>
                    <a:lnTo>
                      <a:pt x="247352" y="256657"/>
                    </a:lnTo>
                    <a:lnTo>
                      <a:pt x="264413" y="268112"/>
                    </a:lnTo>
                    <a:lnTo>
                      <a:pt x="275855" y="285212"/>
                    </a:lnTo>
                    <a:lnTo>
                      <a:pt x="280034" y="306323"/>
                    </a:lnTo>
                    <a:lnTo>
                      <a:pt x="275855" y="327362"/>
                    </a:lnTo>
                    <a:lnTo>
                      <a:pt x="264413" y="344423"/>
                    </a:lnTo>
                    <a:lnTo>
                      <a:pt x="247352" y="355865"/>
                    </a:lnTo>
                    <a:lnTo>
                      <a:pt x="226313" y="360044"/>
                    </a:lnTo>
                    <a:lnTo>
                      <a:pt x="384953" y="360044"/>
                    </a:lnTo>
                    <a:lnTo>
                      <a:pt x="394215" y="345058"/>
                    </a:lnTo>
                    <a:lnTo>
                      <a:pt x="332485" y="345058"/>
                    </a:lnTo>
                    <a:lnTo>
                      <a:pt x="330072" y="343788"/>
                    </a:lnTo>
                    <a:lnTo>
                      <a:pt x="327532" y="342518"/>
                    </a:lnTo>
                    <a:lnTo>
                      <a:pt x="321309" y="336295"/>
                    </a:lnTo>
                    <a:lnTo>
                      <a:pt x="321309" y="328802"/>
                    </a:lnTo>
                    <a:lnTo>
                      <a:pt x="326263" y="322579"/>
                    </a:lnTo>
                    <a:lnTo>
                      <a:pt x="331342" y="318769"/>
                    </a:lnTo>
                    <a:lnTo>
                      <a:pt x="333755" y="311276"/>
                    </a:lnTo>
                    <a:lnTo>
                      <a:pt x="333755" y="298830"/>
                    </a:lnTo>
                    <a:lnTo>
                      <a:pt x="331342" y="292480"/>
                    </a:lnTo>
                    <a:lnTo>
                      <a:pt x="326263" y="287527"/>
                    </a:lnTo>
                    <a:lnTo>
                      <a:pt x="321309" y="282574"/>
                    </a:lnTo>
                    <a:lnTo>
                      <a:pt x="321309" y="273811"/>
                    </a:lnTo>
                    <a:lnTo>
                      <a:pt x="327532" y="268731"/>
                    </a:lnTo>
                    <a:lnTo>
                      <a:pt x="332485" y="263778"/>
                    </a:lnTo>
                    <a:lnTo>
                      <a:pt x="393086" y="263778"/>
                    </a:lnTo>
                    <a:lnTo>
                      <a:pt x="386058" y="252475"/>
                    </a:lnTo>
                    <a:close/>
                  </a:path>
                  <a:path w="640080" h="640079">
                    <a:moveTo>
                      <a:pt x="393086" y="263778"/>
                    </a:moveTo>
                    <a:lnTo>
                      <a:pt x="341248" y="263778"/>
                    </a:lnTo>
                    <a:lnTo>
                      <a:pt x="346328" y="268731"/>
                    </a:lnTo>
                    <a:lnTo>
                      <a:pt x="352169" y="276871"/>
                    </a:lnTo>
                    <a:lnTo>
                      <a:pt x="356473" y="285940"/>
                    </a:lnTo>
                    <a:lnTo>
                      <a:pt x="359134" y="295485"/>
                    </a:lnTo>
                    <a:lnTo>
                      <a:pt x="360044" y="305053"/>
                    </a:lnTo>
                    <a:lnTo>
                      <a:pt x="359134" y="315102"/>
                    </a:lnTo>
                    <a:lnTo>
                      <a:pt x="339978" y="345058"/>
                    </a:lnTo>
                    <a:lnTo>
                      <a:pt x="394215" y="345058"/>
                    </a:lnTo>
                    <a:lnTo>
                      <a:pt x="394922" y="343915"/>
                    </a:lnTo>
                    <a:lnTo>
                      <a:pt x="401564" y="325116"/>
                    </a:lnTo>
                    <a:lnTo>
                      <a:pt x="403859" y="305053"/>
                    </a:lnTo>
                    <a:lnTo>
                      <a:pt x="401564" y="285476"/>
                    </a:lnTo>
                    <a:lnTo>
                      <a:pt x="394922" y="266731"/>
                    </a:lnTo>
                    <a:lnTo>
                      <a:pt x="393086" y="263778"/>
                    </a:lnTo>
                    <a:close/>
                  </a:path>
                  <a:path w="640080" h="640079">
                    <a:moveTo>
                      <a:pt x="226313" y="280034"/>
                    </a:moveTo>
                    <a:lnTo>
                      <a:pt x="215884" y="282035"/>
                    </a:lnTo>
                    <a:lnTo>
                      <a:pt x="207549" y="287559"/>
                    </a:lnTo>
                    <a:lnTo>
                      <a:pt x="202025" y="295894"/>
                    </a:lnTo>
                    <a:lnTo>
                      <a:pt x="200025" y="306323"/>
                    </a:lnTo>
                    <a:lnTo>
                      <a:pt x="202025" y="316734"/>
                    </a:lnTo>
                    <a:lnTo>
                      <a:pt x="207549" y="325024"/>
                    </a:lnTo>
                    <a:lnTo>
                      <a:pt x="215884" y="330505"/>
                    </a:lnTo>
                    <a:lnTo>
                      <a:pt x="226313" y="332485"/>
                    </a:lnTo>
                    <a:lnTo>
                      <a:pt x="236724" y="330505"/>
                    </a:lnTo>
                    <a:lnTo>
                      <a:pt x="245014" y="325024"/>
                    </a:lnTo>
                    <a:lnTo>
                      <a:pt x="250495" y="316734"/>
                    </a:lnTo>
                    <a:lnTo>
                      <a:pt x="252475" y="306323"/>
                    </a:lnTo>
                    <a:lnTo>
                      <a:pt x="250495" y="295894"/>
                    </a:lnTo>
                    <a:lnTo>
                      <a:pt x="245014" y="287559"/>
                    </a:lnTo>
                    <a:lnTo>
                      <a:pt x="236724" y="282035"/>
                    </a:lnTo>
                    <a:lnTo>
                      <a:pt x="226313" y="280034"/>
                    </a:lnTo>
                    <a:close/>
                  </a:path>
                </a:pathLst>
              </a:custGeom>
              <a:solidFill>
                <a:srgbClr val="092F57"/>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grpSp>
        <p:grpSp>
          <p:nvGrpSpPr>
            <p:cNvPr id="35" name="Group 34">
              <a:extLst>
                <a:ext uri="{FF2B5EF4-FFF2-40B4-BE49-F238E27FC236}">
                  <a16:creationId xmlns:a16="http://schemas.microsoft.com/office/drawing/2014/main" id="{772F37F6-094A-41C0-8D58-D96955B1A963}"/>
                </a:ext>
              </a:extLst>
            </p:cNvPr>
            <p:cNvGrpSpPr/>
            <p:nvPr/>
          </p:nvGrpSpPr>
          <p:grpSpPr>
            <a:xfrm>
              <a:off x="917640" y="5387574"/>
              <a:ext cx="11027050" cy="599249"/>
              <a:chOff x="917640" y="5387574"/>
              <a:chExt cx="11027050" cy="599249"/>
            </a:xfrm>
          </p:grpSpPr>
          <p:sp>
            <p:nvSpPr>
              <p:cNvPr id="7" name="object 20">
                <a:extLst>
                  <a:ext uri="{FF2B5EF4-FFF2-40B4-BE49-F238E27FC236}">
                    <a16:creationId xmlns:a16="http://schemas.microsoft.com/office/drawing/2014/main" id="{2B0300D7-BC30-4A4C-A29B-61E05657ED83}"/>
                  </a:ext>
                </a:extLst>
              </p:cNvPr>
              <p:cNvSpPr txBox="1"/>
              <p:nvPr/>
            </p:nvSpPr>
            <p:spPr>
              <a:xfrm>
                <a:off x="1850395" y="5456013"/>
                <a:ext cx="10094295" cy="462371"/>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The Scribe </a:t>
                </a:r>
                <a:r>
                  <a:rPr kumimoji="0" sz="2000" u="none" strike="noStrike" kern="0" cap="none" spc="-5" normalizeH="0" baseline="0" noProof="0" dirty="0">
                    <a:ln>
                      <a:noFill/>
                    </a:ln>
                    <a:solidFill>
                      <a:srgbClr val="000000"/>
                    </a:solidFill>
                    <a:effectLst/>
                    <a:uLnTx/>
                    <a:uFillTx/>
                    <a:latin typeface="Arial" panose="020B0604020202020204"/>
                    <a:cs typeface="Calibri"/>
                  </a:rPr>
                  <a:t>will </a:t>
                </a:r>
                <a:r>
                  <a:rPr kumimoji="0" sz="2000" u="none" strike="noStrike" kern="0" cap="none" spc="-15" normalizeH="0" baseline="0" noProof="0" dirty="0">
                    <a:ln>
                      <a:noFill/>
                    </a:ln>
                    <a:solidFill>
                      <a:srgbClr val="000000"/>
                    </a:solidFill>
                    <a:effectLst/>
                    <a:uLnTx/>
                    <a:uFillTx/>
                    <a:latin typeface="Arial" panose="020B0604020202020204"/>
                    <a:cs typeface="Calibri"/>
                  </a:rPr>
                  <a:t>keep </a:t>
                </a:r>
                <a:r>
                  <a:rPr kumimoji="0" sz="2000" u="none" strike="noStrike" kern="0" cap="none" spc="0" normalizeH="0" baseline="0" noProof="0" dirty="0">
                    <a:ln>
                      <a:noFill/>
                    </a:ln>
                    <a:solidFill>
                      <a:srgbClr val="000000"/>
                    </a:solidFill>
                    <a:effectLst/>
                    <a:uLnTx/>
                    <a:uFillTx/>
                    <a:latin typeface="Arial" panose="020B0604020202020204"/>
                    <a:cs typeface="Calibri"/>
                  </a:rPr>
                  <a:t>us </a:t>
                </a:r>
                <a:r>
                  <a:rPr kumimoji="0" sz="2000" u="none" strike="noStrike" kern="0" cap="none" spc="-5" normalizeH="0" baseline="0" noProof="0" dirty="0">
                    <a:ln>
                      <a:noFill/>
                    </a:ln>
                    <a:solidFill>
                      <a:srgbClr val="000000"/>
                    </a:solidFill>
                    <a:effectLst/>
                    <a:uLnTx/>
                    <a:uFillTx/>
                    <a:latin typeface="Arial" panose="020B0604020202020204"/>
                    <a:cs typeface="Calibri"/>
                  </a:rPr>
                  <a:t>on </a:t>
                </a:r>
                <a:r>
                  <a:rPr kumimoji="0" sz="2000" u="none" strike="noStrike" kern="0" cap="none" spc="-10" normalizeH="0" baseline="0" noProof="0" dirty="0">
                    <a:ln>
                      <a:noFill/>
                    </a:ln>
                    <a:solidFill>
                      <a:srgbClr val="000000"/>
                    </a:solidFill>
                    <a:effectLst/>
                    <a:uLnTx/>
                    <a:uFillTx/>
                    <a:latin typeface="Arial" panose="020B0604020202020204"/>
                    <a:cs typeface="Calibri"/>
                  </a:rPr>
                  <a:t>track </a:t>
                </a:r>
                <a:r>
                  <a:rPr kumimoji="0" sz="2000" u="none" strike="noStrike" kern="0" cap="none" spc="0" normalizeH="0" baseline="0" noProof="0" dirty="0">
                    <a:ln>
                      <a:noFill/>
                    </a:ln>
                    <a:solidFill>
                      <a:srgbClr val="000000"/>
                    </a:solidFill>
                    <a:effectLst/>
                    <a:uLnTx/>
                    <a:uFillTx/>
                    <a:latin typeface="Arial" panose="020B0604020202020204"/>
                    <a:cs typeface="Calibri"/>
                  </a:rPr>
                  <a:t>and </a:t>
                </a:r>
                <a:r>
                  <a:rPr kumimoji="0" sz="2000" u="none" strike="noStrike" kern="0" cap="none" spc="-10" normalizeH="0" baseline="0" noProof="0" dirty="0">
                    <a:ln>
                      <a:noFill/>
                    </a:ln>
                    <a:solidFill>
                      <a:srgbClr val="000000"/>
                    </a:solidFill>
                    <a:effectLst/>
                    <a:uLnTx/>
                    <a:uFillTx/>
                    <a:latin typeface="Arial" panose="020B0604020202020204"/>
                    <a:cs typeface="Calibri"/>
                  </a:rPr>
                  <a:t>conduct </a:t>
                </a:r>
                <a:r>
                  <a:rPr kumimoji="0" sz="2000" u="none" strike="noStrike" kern="0" cap="none" spc="-5" normalizeH="0" baseline="0" noProof="0" dirty="0">
                    <a:ln>
                      <a:noFill/>
                    </a:ln>
                    <a:solidFill>
                      <a:srgbClr val="000000"/>
                    </a:solidFill>
                    <a:effectLst/>
                    <a:uLnTx/>
                    <a:uFillTx/>
                    <a:latin typeface="Arial" panose="020B0604020202020204"/>
                    <a:cs typeface="Calibri"/>
                  </a:rPr>
                  <a:t>periodic time</a:t>
                </a:r>
                <a:r>
                  <a:rPr kumimoji="0" sz="2000" u="none" strike="noStrike" kern="0" cap="none" spc="110" normalizeH="0" baseline="0" noProof="0" dirty="0">
                    <a:ln>
                      <a:noFill/>
                    </a:ln>
                    <a:solidFill>
                      <a:srgbClr val="000000"/>
                    </a:solidFill>
                    <a:effectLst/>
                    <a:uLnTx/>
                    <a:uFillTx/>
                    <a:latin typeface="Arial" panose="020B0604020202020204"/>
                    <a:cs typeface="Calibri"/>
                  </a:rPr>
                  <a:t> </a:t>
                </a:r>
                <a:r>
                  <a:rPr kumimoji="0" sz="2000" u="none" strike="noStrike" kern="0" cap="none" spc="-10" normalizeH="0" baseline="0" noProof="0" dirty="0">
                    <a:ln>
                      <a:noFill/>
                    </a:ln>
                    <a:solidFill>
                      <a:srgbClr val="000000"/>
                    </a:solidFill>
                    <a:effectLst/>
                    <a:uLnTx/>
                    <a:uFillTx/>
                    <a:latin typeface="Arial" panose="020B0604020202020204"/>
                    <a:cs typeface="Calibri"/>
                  </a:rPr>
                  <a:t>checks</a:t>
                </a:r>
                <a:r>
                  <a:rPr kumimoji="0" lang="en-US" sz="2000" u="none" strike="noStrike" kern="0" cap="none" spc="-10" normalizeH="0" baseline="0" noProof="0" dirty="0">
                    <a:ln>
                      <a:noFill/>
                    </a:ln>
                    <a:solidFill>
                      <a:srgbClr val="000000"/>
                    </a:solidFill>
                    <a:effectLst/>
                    <a:uLnTx/>
                    <a:uFillTx/>
                    <a:latin typeface="Arial" panose="020B0604020202020204"/>
                    <a:cs typeface="Calibri"/>
                  </a:rPr>
                  <a:t> to allow for break periods and lunch</a:t>
                </a:r>
                <a:endParaRPr kumimoji="0" sz="2000" u="none" strike="noStrike" kern="0" cap="none" spc="0" normalizeH="0" baseline="0" noProof="0" dirty="0">
                  <a:ln>
                    <a:noFill/>
                  </a:ln>
                  <a:solidFill>
                    <a:srgbClr val="000000"/>
                  </a:solidFill>
                  <a:effectLst/>
                  <a:uLnTx/>
                  <a:uFillTx/>
                  <a:latin typeface="Arial" panose="020B0604020202020204"/>
                  <a:cs typeface="Calibri"/>
                </a:endParaRPr>
              </a:p>
            </p:txBody>
          </p:sp>
          <p:sp>
            <p:nvSpPr>
              <p:cNvPr id="28" name="object 15">
                <a:extLst>
                  <a:ext uri="{FF2B5EF4-FFF2-40B4-BE49-F238E27FC236}">
                    <a16:creationId xmlns:a16="http://schemas.microsoft.com/office/drawing/2014/main" id="{83CC1573-E552-452B-BB2C-BA94C94993D7}"/>
                  </a:ext>
                </a:extLst>
              </p:cNvPr>
              <p:cNvSpPr/>
              <p:nvPr/>
            </p:nvSpPr>
            <p:spPr>
              <a:xfrm>
                <a:off x="917640" y="5387574"/>
                <a:ext cx="611891" cy="599249"/>
              </a:xfrm>
              <a:custGeom>
                <a:avLst/>
                <a:gdLst/>
                <a:ahLst/>
                <a:cxnLst/>
                <a:rect l="l" t="t" r="r" b="b"/>
                <a:pathLst>
                  <a:path w="640080" h="640079">
                    <a:moveTo>
                      <a:pt x="320039" y="0"/>
                    </a:moveTo>
                    <a:lnTo>
                      <a:pt x="272568" y="3452"/>
                    </a:lnTo>
                    <a:lnTo>
                      <a:pt x="227318" y="13487"/>
                    </a:lnTo>
                    <a:lnTo>
                      <a:pt x="184776" y="29620"/>
                    </a:lnTo>
                    <a:lnTo>
                      <a:pt x="145424" y="51366"/>
                    </a:lnTo>
                    <a:lnTo>
                      <a:pt x="109748" y="78240"/>
                    </a:lnTo>
                    <a:lnTo>
                      <a:pt x="78232" y="109758"/>
                    </a:lnTo>
                    <a:lnTo>
                      <a:pt x="51360" y="145435"/>
                    </a:lnTo>
                    <a:lnTo>
                      <a:pt x="29616" y="184787"/>
                    </a:lnTo>
                    <a:lnTo>
                      <a:pt x="13485" y="227328"/>
                    </a:lnTo>
                    <a:lnTo>
                      <a:pt x="3452" y="272573"/>
                    </a:lnTo>
                    <a:lnTo>
                      <a:pt x="0" y="320040"/>
                    </a:lnTo>
                    <a:lnTo>
                      <a:pt x="3452" y="367225"/>
                    </a:lnTo>
                    <a:lnTo>
                      <a:pt x="13485" y="412297"/>
                    </a:lnTo>
                    <a:lnTo>
                      <a:pt x="29616" y="454754"/>
                    </a:lnTo>
                    <a:lnTo>
                      <a:pt x="51360" y="494094"/>
                    </a:lnTo>
                    <a:lnTo>
                      <a:pt x="78232" y="529816"/>
                    </a:lnTo>
                    <a:lnTo>
                      <a:pt x="109748" y="561418"/>
                    </a:lnTo>
                    <a:lnTo>
                      <a:pt x="145424" y="588399"/>
                    </a:lnTo>
                    <a:lnTo>
                      <a:pt x="184776" y="610257"/>
                    </a:lnTo>
                    <a:lnTo>
                      <a:pt x="227318" y="626491"/>
                    </a:lnTo>
                    <a:lnTo>
                      <a:pt x="272568" y="636599"/>
                    </a:lnTo>
                    <a:lnTo>
                      <a:pt x="320039" y="640080"/>
                    </a:lnTo>
                    <a:lnTo>
                      <a:pt x="367225" y="636599"/>
                    </a:lnTo>
                    <a:lnTo>
                      <a:pt x="412297" y="626491"/>
                    </a:lnTo>
                    <a:lnTo>
                      <a:pt x="454754" y="610257"/>
                    </a:lnTo>
                    <a:lnTo>
                      <a:pt x="494094" y="588399"/>
                    </a:lnTo>
                    <a:lnTo>
                      <a:pt x="529816" y="561418"/>
                    </a:lnTo>
                    <a:lnTo>
                      <a:pt x="561418" y="529816"/>
                    </a:lnTo>
                    <a:lnTo>
                      <a:pt x="568783" y="520065"/>
                    </a:lnTo>
                    <a:lnTo>
                      <a:pt x="320039" y="520065"/>
                    </a:lnTo>
                    <a:lnTo>
                      <a:pt x="273930" y="514757"/>
                    </a:lnTo>
                    <a:lnTo>
                      <a:pt x="231732" y="499653"/>
                    </a:lnTo>
                    <a:lnTo>
                      <a:pt x="194606" y="475975"/>
                    </a:lnTo>
                    <a:lnTo>
                      <a:pt x="163712" y="444950"/>
                    </a:lnTo>
                    <a:lnTo>
                      <a:pt x="140209" y="407803"/>
                    </a:lnTo>
                    <a:lnTo>
                      <a:pt x="125256" y="365758"/>
                    </a:lnTo>
                    <a:lnTo>
                      <a:pt x="120014" y="320040"/>
                    </a:lnTo>
                    <a:lnTo>
                      <a:pt x="125256" y="273926"/>
                    </a:lnTo>
                    <a:lnTo>
                      <a:pt x="140209" y="231726"/>
                    </a:lnTo>
                    <a:lnTo>
                      <a:pt x="163712" y="194601"/>
                    </a:lnTo>
                    <a:lnTo>
                      <a:pt x="194606" y="163708"/>
                    </a:lnTo>
                    <a:lnTo>
                      <a:pt x="231732" y="140206"/>
                    </a:lnTo>
                    <a:lnTo>
                      <a:pt x="273930" y="125256"/>
                    </a:lnTo>
                    <a:lnTo>
                      <a:pt x="320039" y="120015"/>
                    </a:lnTo>
                    <a:lnTo>
                      <a:pt x="569174" y="120015"/>
                    </a:lnTo>
                    <a:lnTo>
                      <a:pt x="561418" y="109758"/>
                    </a:lnTo>
                    <a:lnTo>
                      <a:pt x="529816" y="78240"/>
                    </a:lnTo>
                    <a:lnTo>
                      <a:pt x="494094" y="51366"/>
                    </a:lnTo>
                    <a:lnTo>
                      <a:pt x="454754" y="29620"/>
                    </a:lnTo>
                    <a:lnTo>
                      <a:pt x="412297" y="13487"/>
                    </a:lnTo>
                    <a:lnTo>
                      <a:pt x="367225" y="3452"/>
                    </a:lnTo>
                    <a:lnTo>
                      <a:pt x="320039" y="0"/>
                    </a:lnTo>
                    <a:close/>
                  </a:path>
                  <a:path w="640080" h="640079">
                    <a:moveTo>
                      <a:pt x="569174" y="120015"/>
                    </a:moveTo>
                    <a:lnTo>
                      <a:pt x="320039" y="120015"/>
                    </a:lnTo>
                    <a:lnTo>
                      <a:pt x="365750" y="125256"/>
                    </a:lnTo>
                    <a:lnTo>
                      <a:pt x="407792" y="140206"/>
                    </a:lnTo>
                    <a:lnTo>
                      <a:pt x="444940" y="163708"/>
                    </a:lnTo>
                    <a:lnTo>
                      <a:pt x="475967" y="194601"/>
                    </a:lnTo>
                    <a:lnTo>
                      <a:pt x="499648" y="231726"/>
                    </a:lnTo>
                    <a:lnTo>
                      <a:pt x="514756" y="273926"/>
                    </a:lnTo>
                    <a:lnTo>
                      <a:pt x="520064" y="320040"/>
                    </a:lnTo>
                    <a:lnTo>
                      <a:pt x="514738" y="365808"/>
                    </a:lnTo>
                    <a:lnTo>
                      <a:pt x="499648" y="407803"/>
                    </a:lnTo>
                    <a:lnTo>
                      <a:pt x="475967" y="444950"/>
                    </a:lnTo>
                    <a:lnTo>
                      <a:pt x="444940" y="475975"/>
                    </a:lnTo>
                    <a:lnTo>
                      <a:pt x="407792" y="499653"/>
                    </a:lnTo>
                    <a:lnTo>
                      <a:pt x="365750" y="514757"/>
                    </a:lnTo>
                    <a:lnTo>
                      <a:pt x="320039" y="520065"/>
                    </a:lnTo>
                    <a:lnTo>
                      <a:pt x="568783" y="520065"/>
                    </a:lnTo>
                    <a:lnTo>
                      <a:pt x="610257" y="454754"/>
                    </a:lnTo>
                    <a:lnTo>
                      <a:pt x="626491" y="412297"/>
                    </a:lnTo>
                    <a:lnTo>
                      <a:pt x="636599" y="367225"/>
                    </a:lnTo>
                    <a:lnTo>
                      <a:pt x="640079" y="320040"/>
                    </a:lnTo>
                    <a:lnTo>
                      <a:pt x="636599" y="272573"/>
                    </a:lnTo>
                    <a:lnTo>
                      <a:pt x="626491" y="227328"/>
                    </a:lnTo>
                    <a:lnTo>
                      <a:pt x="610257" y="184787"/>
                    </a:lnTo>
                    <a:lnTo>
                      <a:pt x="588399" y="145435"/>
                    </a:lnTo>
                    <a:lnTo>
                      <a:pt x="569174" y="120015"/>
                    </a:lnTo>
                    <a:close/>
                  </a:path>
                  <a:path w="640080" h="640079">
                    <a:moveTo>
                      <a:pt x="320039" y="146265"/>
                    </a:moveTo>
                    <a:lnTo>
                      <a:pt x="273744" y="152452"/>
                    </a:lnTo>
                    <a:lnTo>
                      <a:pt x="232212" y="169926"/>
                    </a:lnTo>
                    <a:lnTo>
                      <a:pt x="197072" y="197053"/>
                    </a:lnTo>
                    <a:lnTo>
                      <a:pt x="169954" y="232202"/>
                    </a:lnTo>
                    <a:lnTo>
                      <a:pt x="152488" y="273742"/>
                    </a:lnTo>
                    <a:lnTo>
                      <a:pt x="146303" y="320040"/>
                    </a:lnTo>
                    <a:lnTo>
                      <a:pt x="152488" y="365808"/>
                    </a:lnTo>
                    <a:lnTo>
                      <a:pt x="169954" y="406992"/>
                    </a:lnTo>
                    <a:lnTo>
                      <a:pt x="197072" y="441926"/>
                    </a:lnTo>
                    <a:lnTo>
                      <a:pt x="232212" y="468943"/>
                    </a:lnTo>
                    <a:lnTo>
                      <a:pt x="273744" y="486375"/>
                    </a:lnTo>
                    <a:lnTo>
                      <a:pt x="320039" y="492556"/>
                    </a:lnTo>
                    <a:lnTo>
                      <a:pt x="365799" y="486375"/>
                    </a:lnTo>
                    <a:lnTo>
                      <a:pt x="406973" y="468943"/>
                    </a:lnTo>
                    <a:lnTo>
                      <a:pt x="410383" y="466305"/>
                    </a:lnTo>
                    <a:lnTo>
                      <a:pt x="312546" y="466305"/>
                    </a:lnTo>
                    <a:lnTo>
                      <a:pt x="306323" y="460057"/>
                    </a:lnTo>
                    <a:lnTo>
                      <a:pt x="306323" y="432549"/>
                    </a:lnTo>
                    <a:lnTo>
                      <a:pt x="312546" y="426300"/>
                    </a:lnTo>
                    <a:lnTo>
                      <a:pt x="453976" y="426300"/>
                    </a:lnTo>
                    <a:lnTo>
                      <a:pt x="468902" y="406992"/>
                    </a:lnTo>
                    <a:lnTo>
                      <a:pt x="486327" y="365808"/>
                    </a:lnTo>
                    <a:lnTo>
                      <a:pt x="488962" y="346290"/>
                    </a:lnTo>
                    <a:lnTo>
                      <a:pt x="316229" y="346290"/>
                    </a:lnTo>
                    <a:lnTo>
                      <a:pt x="312546" y="345046"/>
                    </a:lnTo>
                    <a:lnTo>
                      <a:pt x="310006" y="342544"/>
                    </a:lnTo>
                    <a:lnTo>
                      <a:pt x="300003" y="332536"/>
                    </a:lnTo>
                    <a:lnTo>
                      <a:pt x="178815" y="332536"/>
                    </a:lnTo>
                    <a:lnTo>
                      <a:pt x="172465" y="327545"/>
                    </a:lnTo>
                    <a:lnTo>
                      <a:pt x="172465" y="312534"/>
                    </a:lnTo>
                    <a:lnTo>
                      <a:pt x="178815" y="306285"/>
                    </a:lnTo>
                    <a:lnTo>
                      <a:pt x="273763" y="306285"/>
                    </a:lnTo>
                    <a:lnTo>
                      <a:pt x="211327" y="243776"/>
                    </a:lnTo>
                    <a:lnTo>
                      <a:pt x="211327" y="235026"/>
                    </a:lnTo>
                    <a:lnTo>
                      <a:pt x="216280" y="230022"/>
                    </a:lnTo>
                    <a:lnTo>
                      <a:pt x="222503" y="225031"/>
                    </a:lnTo>
                    <a:lnTo>
                      <a:pt x="463392" y="225031"/>
                    </a:lnTo>
                    <a:lnTo>
                      <a:pt x="453781" y="212521"/>
                    </a:lnTo>
                    <a:lnTo>
                      <a:pt x="312546" y="212521"/>
                    </a:lnTo>
                    <a:lnTo>
                      <a:pt x="306323" y="207530"/>
                    </a:lnTo>
                    <a:lnTo>
                      <a:pt x="306323" y="178777"/>
                    </a:lnTo>
                    <a:lnTo>
                      <a:pt x="312546" y="172516"/>
                    </a:lnTo>
                    <a:lnTo>
                      <a:pt x="410309" y="172516"/>
                    </a:lnTo>
                    <a:lnTo>
                      <a:pt x="406973" y="169926"/>
                    </a:lnTo>
                    <a:lnTo>
                      <a:pt x="365799" y="152452"/>
                    </a:lnTo>
                    <a:lnTo>
                      <a:pt x="320039" y="146265"/>
                    </a:lnTo>
                    <a:close/>
                  </a:path>
                  <a:path w="640080" h="640079">
                    <a:moveTo>
                      <a:pt x="453976" y="426300"/>
                    </a:moveTo>
                    <a:lnTo>
                      <a:pt x="327532" y="426300"/>
                    </a:lnTo>
                    <a:lnTo>
                      <a:pt x="332485" y="432549"/>
                    </a:lnTo>
                    <a:lnTo>
                      <a:pt x="332485" y="460057"/>
                    </a:lnTo>
                    <a:lnTo>
                      <a:pt x="327532" y="466305"/>
                    </a:lnTo>
                    <a:lnTo>
                      <a:pt x="410383" y="466305"/>
                    </a:lnTo>
                    <a:lnTo>
                      <a:pt x="441896" y="441926"/>
                    </a:lnTo>
                    <a:lnTo>
                      <a:pt x="453976" y="426300"/>
                    </a:lnTo>
                    <a:close/>
                  </a:path>
                  <a:path w="640080" h="640079">
                    <a:moveTo>
                      <a:pt x="482675" y="265036"/>
                    </a:moveTo>
                    <a:lnTo>
                      <a:pt x="377570" y="265036"/>
                    </a:lnTo>
                    <a:lnTo>
                      <a:pt x="382523" y="270027"/>
                    </a:lnTo>
                    <a:lnTo>
                      <a:pt x="387603" y="275031"/>
                    </a:lnTo>
                    <a:lnTo>
                      <a:pt x="387603" y="283781"/>
                    </a:lnTo>
                    <a:lnTo>
                      <a:pt x="382523" y="288785"/>
                    </a:lnTo>
                    <a:lnTo>
                      <a:pt x="328802" y="342544"/>
                    </a:lnTo>
                    <a:lnTo>
                      <a:pt x="326263" y="345046"/>
                    </a:lnTo>
                    <a:lnTo>
                      <a:pt x="322579" y="346290"/>
                    </a:lnTo>
                    <a:lnTo>
                      <a:pt x="488962" y="346290"/>
                    </a:lnTo>
                    <a:lnTo>
                      <a:pt x="490819" y="332536"/>
                    </a:lnTo>
                    <a:lnTo>
                      <a:pt x="432561" y="332536"/>
                    </a:lnTo>
                    <a:lnTo>
                      <a:pt x="426338" y="327545"/>
                    </a:lnTo>
                    <a:lnTo>
                      <a:pt x="426338" y="312534"/>
                    </a:lnTo>
                    <a:lnTo>
                      <a:pt x="432561" y="306285"/>
                    </a:lnTo>
                    <a:lnTo>
                      <a:pt x="490670" y="306285"/>
                    </a:lnTo>
                    <a:lnTo>
                      <a:pt x="486327" y="273742"/>
                    </a:lnTo>
                    <a:lnTo>
                      <a:pt x="482675" y="265036"/>
                    </a:lnTo>
                    <a:close/>
                  </a:path>
                  <a:path w="640080" h="640079">
                    <a:moveTo>
                      <a:pt x="273763" y="306285"/>
                    </a:moveTo>
                    <a:lnTo>
                      <a:pt x="207517" y="306285"/>
                    </a:lnTo>
                    <a:lnTo>
                      <a:pt x="212470" y="312534"/>
                    </a:lnTo>
                    <a:lnTo>
                      <a:pt x="212470" y="327545"/>
                    </a:lnTo>
                    <a:lnTo>
                      <a:pt x="207517" y="332536"/>
                    </a:lnTo>
                    <a:lnTo>
                      <a:pt x="300003" y="332536"/>
                    </a:lnTo>
                    <a:lnTo>
                      <a:pt x="273763" y="306285"/>
                    </a:lnTo>
                    <a:close/>
                  </a:path>
                  <a:path w="640080" h="640079">
                    <a:moveTo>
                      <a:pt x="490670" y="306285"/>
                    </a:moveTo>
                    <a:lnTo>
                      <a:pt x="459994" y="306285"/>
                    </a:lnTo>
                    <a:lnTo>
                      <a:pt x="466344" y="312534"/>
                    </a:lnTo>
                    <a:lnTo>
                      <a:pt x="466344" y="327545"/>
                    </a:lnTo>
                    <a:lnTo>
                      <a:pt x="459994" y="332536"/>
                    </a:lnTo>
                    <a:lnTo>
                      <a:pt x="490819" y="332536"/>
                    </a:lnTo>
                    <a:lnTo>
                      <a:pt x="492505" y="320040"/>
                    </a:lnTo>
                    <a:lnTo>
                      <a:pt x="490670" y="306285"/>
                    </a:lnTo>
                    <a:close/>
                  </a:path>
                  <a:path w="640080" h="640079">
                    <a:moveTo>
                      <a:pt x="463392" y="225031"/>
                    </a:moveTo>
                    <a:lnTo>
                      <a:pt x="229996" y="225031"/>
                    </a:lnTo>
                    <a:lnTo>
                      <a:pt x="236219" y="230022"/>
                    </a:lnTo>
                    <a:lnTo>
                      <a:pt x="320039" y="313791"/>
                    </a:lnTo>
                    <a:lnTo>
                      <a:pt x="368807" y="265036"/>
                    </a:lnTo>
                    <a:lnTo>
                      <a:pt x="482675" y="265036"/>
                    </a:lnTo>
                    <a:lnTo>
                      <a:pt x="468902" y="232202"/>
                    </a:lnTo>
                    <a:lnTo>
                      <a:pt x="463392" y="225031"/>
                    </a:lnTo>
                    <a:close/>
                  </a:path>
                  <a:path w="640080" h="640079">
                    <a:moveTo>
                      <a:pt x="410309" y="172516"/>
                    </a:moveTo>
                    <a:lnTo>
                      <a:pt x="327532" y="172516"/>
                    </a:lnTo>
                    <a:lnTo>
                      <a:pt x="332485" y="178777"/>
                    </a:lnTo>
                    <a:lnTo>
                      <a:pt x="332485" y="207530"/>
                    </a:lnTo>
                    <a:lnTo>
                      <a:pt x="327532" y="212521"/>
                    </a:lnTo>
                    <a:lnTo>
                      <a:pt x="453781" y="212521"/>
                    </a:lnTo>
                    <a:lnTo>
                      <a:pt x="441896" y="197053"/>
                    </a:lnTo>
                    <a:lnTo>
                      <a:pt x="410309" y="172516"/>
                    </a:lnTo>
                    <a:close/>
                  </a:path>
                </a:pathLst>
              </a:custGeom>
              <a:solidFill>
                <a:srgbClr val="FFB81C"/>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grpSp>
        <p:grpSp>
          <p:nvGrpSpPr>
            <p:cNvPr id="34" name="Group 33">
              <a:extLst>
                <a:ext uri="{FF2B5EF4-FFF2-40B4-BE49-F238E27FC236}">
                  <a16:creationId xmlns:a16="http://schemas.microsoft.com/office/drawing/2014/main" id="{27E9EA93-2B69-42C9-B2EF-FC4527EA6F18}"/>
                </a:ext>
              </a:extLst>
            </p:cNvPr>
            <p:cNvGrpSpPr/>
            <p:nvPr/>
          </p:nvGrpSpPr>
          <p:grpSpPr>
            <a:xfrm>
              <a:off x="917640" y="4680764"/>
              <a:ext cx="11027050" cy="599249"/>
              <a:chOff x="917640" y="4678702"/>
              <a:chExt cx="11027050" cy="599249"/>
            </a:xfrm>
          </p:grpSpPr>
          <p:sp>
            <p:nvSpPr>
              <p:cNvPr id="13" name="object 20">
                <a:extLst>
                  <a:ext uri="{FF2B5EF4-FFF2-40B4-BE49-F238E27FC236}">
                    <a16:creationId xmlns:a16="http://schemas.microsoft.com/office/drawing/2014/main" id="{C4A2EFB9-B222-47AF-AEBA-D79227339D4E}"/>
                  </a:ext>
                </a:extLst>
              </p:cNvPr>
              <p:cNvSpPr txBox="1"/>
              <p:nvPr/>
            </p:nvSpPr>
            <p:spPr>
              <a:xfrm>
                <a:off x="1850395" y="4766462"/>
                <a:ext cx="10094295" cy="462371"/>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Leverage the diverse agency representation to collaborate and identify an integrated approach to the future state design</a:t>
                </a:r>
                <a:endParaRPr kumimoji="0" sz="2000" u="none" strike="noStrike" kern="0" cap="none" spc="0" normalizeH="0" baseline="0" noProof="0" dirty="0">
                  <a:ln>
                    <a:noFill/>
                  </a:ln>
                  <a:solidFill>
                    <a:srgbClr val="000000"/>
                  </a:solidFill>
                  <a:effectLst/>
                  <a:uLnTx/>
                  <a:uFillTx/>
                  <a:latin typeface="Arial" panose="020B0604020202020204"/>
                  <a:cs typeface="Calibri"/>
                </a:endParaRPr>
              </a:p>
            </p:txBody>
          </p:sp>
          <p:sp>
            <p:nvSpPr>
              <p:cNvPr id="29" name="object 16">
                <a:extLst>
                  <a:ext uri="{FF2B5EF4-FFF2-40B4-BE49-F238E27FC236}">
                    <a16:creationId xmlns:a16="http://schemas.microsoft.com/office/drawing/2014/main" id="{639B0CAD-4442-47B6-868C-676B6BB04643}"/>
                  </a:ext>
                </a:extLst>
              </p:cNvPr>
              <p:cNvSpPr/>
              <p:nvPr/>
            </p:nvSpPr>
            <p:spPr>
              <a:xfrm>
                <a:off x="917640" y="4678702"/>
                <a:ext cx="611891" cy="599249"/>
              </a:xfrm>
              <a:custGeom>
                <a:avLst/>
                <a:gdLst/>
                <a:ahLst/>
                <a:cxnLst/>
                <a:rect l="l" t="t" r="r" b="b"/>
                <a:pathLst>
                  <a:path w="640080" h="640079">
                    <a:moveTo>
                      <a:pt x="320039" y="0"/>
                    </a:moveTo>
                    <a:lnTo>
                      <a:pt x="272568" y="3452"/>
                    </a:lnTo>
                    <a:lnTo>
                      <a:pt x="227318" y="13485"/>
                    </a:lnTo>
                    <a:lnTo>
                      <a:pt x="184776" y="29616"/>
                    </a:lnTo>
                    <a:lnTo>
                      <a:pt x="145424" y="51360"/>
                    </a:lnTo>
                    <a:lnTo>
                      <a:pt x="109748" y="78232"/>
                    </a:lnTo>
                    <a:lnTo>
                      <a:pt x="78232" y="109748"/>
                    </a:lnTo>
                    <a:lnTo>
                      <a:pt x="51360" y="145424"/>
                    </a:lnTo>
                    <a:lnTo>
                      <a:pt x="29616" y="184776"/>
                    </a:lnTo>
                    <a:lnTo>
                      <a:pt x="13485" y="227318"/>
                    </a:lnTo>
                    <a:lnTo>
                      <a:pt x="3452" y="272568"/>
                    </a:lnTo>
                    <a:lnTo>
                      <a:pt x="0" y="320040"/>
                    </a:lnTo>
                    <a:lnTo>
                      <a:pt x="3452" y="367225"/>
                    </a:lnTo>
                    <a:lnTo>
                      <a:pt x="13485" y="412297"/>
                    </a:lnTo>
                    <a:lnTo>
                      <a:pt x="29616" y="454754"/>
                    </a:lnTo>
                    <a:lnTo>
                      <a:pt x="51360" y="494094"/>
                    </a:lnTo>
                    <a:lnTo>
                      <a:pt x="78232" y="529816"/>
                    </a:lnTo>
                    <a:lnTo>
                      <a:pt x="109748" y="561418"/>
                    </a:lnTo>
                    <a:lnTo>
                      <a:pt x="145424" y="588399"/>
                    </a:lnTo>
                    <a:lnTo>
                      <a:pt x="184776" y="610257"/>
                    </a:lnTo>
                    <a:lnTo>
                      <a:pt x="227318" y="626491"/>
                    </a:lnTo>
                    <a:lnTo>
                      <a:pt x="272568" y="636599"/>
                    </a:lnTo>
                    <a:lnTo>
                      <a:pt x="320039" y="640080"/>
                    </a:lnTo>
                    <a:lnTo>
                      <a:pt x="367225" y="636599"/>
                    </a:lnTo>
                    <a:lnTo>
                      <a:pt x="412297" y="626491"/>
                    </a:lnTo>
                    <a:lnTo>
                      <a:pt x="454754" y="610257"/>
                    </a:lnTo>
                    <a:lnTo>
                      <a:pt x="494094" y="588399"/>
                    </a:lnTo>
                    <a:lnTo>
                      <a:pt x="529816" y="561418"/>
                    </a:lnTo>
                    <a:lnTo>
                      <a:pt x="561418" y="529816"/>
                    </a:lnTo>
                    <a:lnTo>
                      <a:pt x="571613" y="516318"/>
                    </a:lnTo>
                    <a:lnTo>
                      <a:pt x="195071" y="516318"/>
                    </a:lnTo>
                    <a:lnTo>
                      <a:pt x="191261" y="513816"/>
                    </a:lnTo>
                    <a:lnTo>
                      <a:pt x="188721" y="510057"/>
                    </a:lnTo>
                    <a:lnTo>
                      <a:pt x="185038" y="503809"/>
                    </a:lnTo>
                    <a:lnTo>
                      <a:pt x="186308" y="496316"/>
                    </a:lnTo>
                    <a:lnTo>
                      <a:pt x="192531" y="491312"/>
                    </a:lnTo>
                    <a:lnTo>
                      <a:pt x="202064" y="484319"/>
                    </a:lnTo>
                    <a:lnTo>
                      <a:pt x="211740" y="476623"/>
                    </a:lnTo>
                    <a:lnTo>
                      <a:pt x="262497" y="419694"/>
                    </a:lnTo>
                    <a:lnTo>
                      <a:pt x="286448" y="374276"/>
                    </a:lnTo>
                    <a:lnTo>
                      <a:pt x="301255" y="324870"/>
                    </a:lnTo>
                    <a:lnTo>
                      <a:pt x="306321" y="272568"/>
                    </a:lnTo>
                    <a:lnTo>
                      <a:pt x="306323" y="252476"/>
                    </a:lnTo>
                    <a:lnTo>
                      <a:pt x="210057" y="252476"/>
                    </a:lnTo>
                    <a:lnTo>
                      <a:pt x="206247" y="251333"/>
                    </a:lnTo>
                    <a:lnTo>
                      <a:pt x="203834" y="248793"/>
                    </a:lnTo>
                    <a:lnTo>
                      <a:pt x="198754" y="243840"/>
                    </a:lnTo>
                    <a:lnTo>
                      <a:pt x="198754" y="235077"/>
                    </a:lnTo>
                    <a:lnTo>
                      <a:pt x="312546" y="121285"/>
                    </a:lnTo>
                    <a:lnTo>
                      <a:pt x="315086" y="120015"/>
                    </a:lnTo>
                    <a:lnTo>
                      <a:pt x="317500" y="118745"/>
                    </a:lnTo>
                    <a:lnTo>
                      <a:pt x="568221" y="118745"/>
                    </a:lnTo>
                    <a:lnTo>
                      <a:pt x="561418" y="109748"/>
                    </a:lnTo>
                    <a:lnTo>
                      <a:pt x="529816" y="78232"/>
                    </a:lnTo>
                    <a:lnTo>
                      <a:pt x="494094" y="51360"/>
                    </a:lnTo>
                    <a:lnTo>
                      <a:pt x="454754" y="29616"/>
                    </a:lnTo>
                    <a:lnTo>
                      <a:pt x="412297" y="13485"/>
                    </a:lnTo>
                    <a:lnTo>
                      <a:pt x="367225" y="3452"/>
                    </a:lnTo>
                    <a:lnTo>
                      <a:pt x="320039" y="0"/>
                    </a:lnTo>
                    <a:close/>
                  </a:path>
                  <a:path w="640080" h="640079">
                    <a:moveTo>
                      <a:pt x="320039" y="360045"/>
                    </a:moveTo>
                    <a:lnTo>
                      <a:pt x="291941" y="423202"/>
                    </a:lnTo>
                    <a:lnTo>
                      <a:pt x="248792" y="478815"/>
                    </a:lnTo>
                    <a:lnTo>
                      <a:pt x="218521" y="505883"/>
                    </a:lnTo>
                    <a:lnTo>
                      <a:pt x="204977" y="515061"/>
                    </a:lnTo>
                    <a:lnTo>
                      <a:pt x="202564" y="516318"/>
                    </a:lnTo>
                    <a:lnTo>
                      <a:pt x="437514" y="516318"/>
                    </a:lnTo>
                    <a:lnTo>
                      <a:pt x="433831" y="515061"/>
                    </a:lnTo>
                    <a:lnTo>
                      <a:pt x="432561" y="513816"/>
                    </a:lnTo>
                    <a:lnTo>
                      <a:pt x="398129" y="485857"/>
                    </a:lnTo>
                    <a:lnTo>
                      <a:pt x="368301" y="453319"/>
                    </a:lnTo>
                    <a:lnTo>
                      <a:pt x="337222" y="404222"/>
                    </a:lnTo>
                    <a:lnTo>
                      <a:pt x="323850" y="371348"/>
                    </a:lnTo>
                    <a:lnTo>
                      <a:pt x="321309" y="366268"/>
                    </a:lnTo>
                    <a:lnTo>
                      <a:pt x="320039" y="360045"/>
                    </a:lnTo>
                    <a:close/>
                  </a:path>
                  <a:path w="640080" h="640079">
                    <a:moveTo>
                      <a:pt x="332485" y="164973"/>
                    </a:moveTo>
                    <a:lnTo>
                      <a:pt x="332487" y="272568"/>
                    </a:lnTo>
                    <a:lnTo>
                      <a:pt x="337057" y="321468"/>
                    </a:lnTo>
                    <a:lnTo>
                      <a:pt x="350011" y="367538"/>
                    </a:lnTo>
                    <a:lnTo>
                      <a:pt x="373951" y="415370"/>
                    </a:lnTo>
                    <a:lnTo>
                      <a:pt x="406272" y="457555"/>
                    </a:lnTo>
                    <a:lnTo>
                      <a:pt x="436544" y="483573"/>
                    </a:lnTo>
                    <a:lnTo>
                      <a:pt x="447547" y="491312"/>
                    </a:lnTo>
                    <a:lnTo>
                      <a:pt x="453770" y="496316"/>
                    </a:lnTo>
                    <a:lnTo>
                      <a:pt x="455040" y="503809"/>
                    </a:lnTo>
                    <a:lnTo>
                      <a:pt x="450088" y="510057"/>
                    </a:lnTo>
                    <a:lnTo>
                      <a:pt x="447547" y="513816"/>
                    </a:lnTo>
                    <a:lnTo>
                      <a:pt x="443864" y="516318"/>
                    </a:lnTo>
                    <a:lnTo>
                      <a:pt x="571613" y="516318"/>
                    </a:lnTo>
                    <a:lnTo>
                      <a:pt x="610257" y="454754"/>
                    </a:lnTo>
                    <a:lnTo>
                      <a:pt x="626491" y="412297"/>
                    </a:lnTo>
                    <a:lnTo>
                      <a:pt x="636599" y="367225"/>
                    </a:lnTo>
                    <a:lnTo>
                      <a:pt x="640079" y="320040"/>
                    </a:lnTo>
                    <a:lnTo>
                      <a:pt x="636593" y="272542"/>
                    </a:lnTo>
                    <a:lnTo>
                      <a:pt x="632110" y="252476"/>
                    </a:lnTo>
                    <a:lnTo>
                      <a:pt x="422528" y="252476"/>
                    </a:lnTo>
                    <a:lnTo>
                      <a:pt x="419988" y="251333"/>
                    </a:lnTo>
                    <a:lnTo>
                      <a:pt x="416305" y="248793"/>
                    </a:lnTo>
                    <a:lnTo>
                      <a:pt x="332485" y="164973"/>
                    </a:lnTo>
                    <a:close/>
                  </a:path>
                  <a:path w="640080" h="640079">
                    <a:moveTo>
                      <a:pt x="306323" y="164973"/>
                    </a:moveTo>
                    <a:lnTo>
                      <a:pt x="219963" y="251333"/>
                    </a:lnTo>
                    <a:lnTo>
                      <a:pt x="216280" y="252476"/>
                    </a:lnTo>
                    <a:lnTo>
                      <a:pt x="306323" y="252476"/>
                    </a:lnTo>
                    <a:lnTo>
                      <a:pt x="306323" y="164973"/>
                    </a:lnTo>
                    <a:close/>
                  </a:path>
                  <a:path w="640080" h="640079">
                    <a:moveTo>
                      <a:pt x="568221" y="118745"/>
                    </a:moveTo>
                    <a:lnTo>
                      <a:pt x="321309" y="118745"/>
                    </a:lnTo>
                    <a:lnTo>
                      <a:pt x="324992" y="120015"/>
                    </a:lnTo>
                    <a:lnTo>
                      <a:pt x="328802" y="123825"/>
                    </a:lnTo>
                    <a:lnTo>
                      <a:pt x="436244" y="229997"/>
                    </a:lnTo>
                    <a:lnTo>
                      <a:pt x="441325" y="235077"/>
                    </a:lnTo>
                    <a:lnTo>
                      <a:pt x="441325" y="243840"/>
                    </a:lnTo>
                    <a:lnTo>
                      <a:pt x="436244" y="248793"/>
                    </a:lnTo>
                    <a:lnTo>
                      <a:pt x="432561" y="251333"/>
                    </a:lnTo>
                    <a:lnTo>
                      <a:pt x="430021" y="252476"/>
                    </a:lnTo>
                    <a:lnTo>
                      <a:pt x="632110" y="252476"/>
                    </a:lnTo>
                    <a:lnTo>
                      <a:pt x="626491" y="227318"/>
                    </a:lnTo>
                    <a:lnTo>
                      <a:pt x="610257" y="184776"/>
                    </a:lnTo>
                    <a:lnTo>
                      <a:pt x="588399" y="145424"/>
                    </a:lnTo>
                    <a:lnTo>
                      <a:pt x="568221" y="118745"/>
                    </a:lnTo>
                    <a:close/>
                  </a:path>
                </a:pathLst>
              </a:custGeom>
              <a:solidFill>
                <a:srgbClr val="6CC24A"/>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a:ln>
                    <a:noFill/>
                  </a:ln>
                  <a:solidFill>
                    <a:srgbClr val="000000"/>
                  </a:solidFill>
                  <a:effectLst/>
                  <a:uLnTx/>
                  <a:uFillTx/>
                  <a:latin typeface="Arial" panose="020B0604020202020204"/>
                </a:endParaRPr>
              </a:p>
            </p:txBody>
          </p:sp>
        </p:grpSp>
        <p:grpSp>
          <p:nvGrpSpPr>
            <p:cNvPr id="5" name="Group 4">
              <a:extLst>
                <a:ext uri="{FF2B5EF4-FFF2-40B4-BE49-F238E27FC236}">
                  <a16:creationId xmlns:a16="http://schemas.microsoft.com/office/drawing/2014/main" id="{629DD1BF-18B5-435A-A770-A235360301E0}"/>
                </a:ext>
              </a:extLst>
            </p:cNvPr>
            <p:cNvGrpSpPr/>
            <p:nvPr/>
          </p:nvGrpSpPr>
          <p:grpSpPr>
            <a:xfrm>
              <a:off x="917640" y="1146705"/>
              <a:ext cx="7334462" cy="599248"/>
              <a:chOff x="917640" y="1146705"/>
              <a:chExt cx="7334462" cy="599248"/>
            </a:xfrm>
          </p:grpSpPr>
          <p:sp>
            <p:nvSpPr>
              <p:cNvPr id="8" name="object 20">
                <a:extLst>
                  <a:ext uri="{FF2B5EF4-FFF2-40B4-BE49-F238E27FC236}">
                    <a16:creationId xmlns:a16="http://schemas.microsoft.com/office/drawing/2014/main" id="{EFE884DE-5E9B-4D1A-9A83-BE90CD617B86}"/>
                  </a:ext>
                </a:extLst>
              </p:cNvPr>
              <p:cNvSpPr txBox="1"/>
              <p:nvPr/>
            </p:nvSpPr>
            <p:spPr>
              <a:xfrm>
                <a:off x="1850395" y="1340236"/>
                <a:ext cx="6401707" cy="231538"/>
              </a:xfrm>
              <a:prstGeom prst="rect">
                <a:avLst/>
              </a:prstGeom>
            </p:spPr>
            <p:txBody>
              <a:bodyPr vert="horz" wrap="square" lIns="0" tIns="0" rIns="0" bIns="0" rtlCol="0">
                <a:spAutoFit/>
              </a:bodyPr>
              <a:lstStyle/>
              <a:p>
                <a:pPr marL="12700" marR="0" lvl="0" indent="0" defTabSz="457200" eaLnBrk="1" fontAlgn="auto" latinLnBrk="0" hangingPunct="1">
                  <a:lnSpc>
                    <a:spcPts val="1810"/>
                  </a:lnSpc>
                  <a:spcBef>
                    <a:spcPts val="0"/>
                  </a:spcBef>
                  <a:spcAft>
                    <a:spcPts val="0"/>
                  </a:spcAft>
                  <a:buClrTx/>
                  <a:buSzTx/>
                  <a:buFontTx/>
                  <a:buNone/>
                  <a:tabLst/>
                  <a:defRPr/>
                </a:pPr>
                <a:r>
                  <a:rPr kumimoji="0" lang="en-US" sz="2000" u="none" strike="noStrike" kern="0" cap="none" spc="-15" normalizeH="0" baseline="0" noProof="0" dirty="0">
                    <a:ln>
                      <a:noFill/>
                    </a:ln>
                    <a:solidFill>
                      <a:srgbClr val="000000"/>
                    </a:solidFill>
                    <a:effectLst/>
                    <a:uLnTx/>
                    <a:uFillTx/>
                    <a:latin typeface="Arial" panose="020B0604020202020204"/>
                    <a:cs typeface="Calibri"/>
                  </a:rPr>
                  <a:t>Give your undivided attention and time</a:t>
                </a:r>
                <a:endParaRPr kumimoji="0" sz="2000" u="none" strike="noStrike" kern="0" cap="none" spc="0" normalizeH="0" baseline="0" noProof="0" dirty="0">
                  <a:ln>
                    <a:noFill/>
                  </a:ln>
                  <a:solidFill>
                    <a:srgbClr val="000000"/>
                  </a:solidFill>
                  <a:effectLst/>
                  <a:uLnTx/>
                  <a:uFillTx/>
                  <a:latin typeface="Arial" panose="020B0604020202020204"/>
                  <a:cs typeface="Calibri"/>
                </a:endParaRPr>
              </a:p>
            </p:txBody>
          </p:sp>
          <p:grpSp>
            <p:nvGrpSpPr>
              <p:cNvPr id="16" name="Group 15">
                <a:extLst>
                  <a:ext uri="{FF2B5EF4-FFF2-40B4-BE49-F238E27FC236}">
                    <a16:creationId xmlns:a16="http://schemas.microsoft.com/office/drawing/2014/main" id="{03482793-E1F1-4520-9860-ED51EB913130}"/>
                  </a:ext>
                </a:extLst>
              </p:cNvPr>
              <p:cNvGrpSpPr/>
              <p:nvPr/>
            </p:nvGrpSpPr>
            <p:grpSpPr>
              <a:xfrm>
                <a:off x="917640" y="1146705"/>
                <a:ext cx="611891" cy="599248"/>
                <a:chOff x="1203206" y="1864307"/>
                <a:chExt cx="585523" cy="580688"/>
              </a:xfrm>
            </p:grpSpPr>
            <p:sp>
              <p:nvSpPr>
                <p:cNvPr id="17" name="Oval 16">
                  <a:extLst>
                    <a:ext uri="{FF2B5EF4-FFF2-40B4-BE49-F238E27FC236}">
                      <a16:creationId xmlns:a16="http://schemas.microsoft.com/office/drawing/2014/main" id="{19A99C49-FC5D-4353-A0AB-749D25580BB9}"/>
                    </a:ext>
                  </a:extLst>
                </p:cNvPr>
                <p:cNvSpPr/>
                <p:nvPr/>
              </p:nvSpPr>
              <p:spPr>
                <a:xfrm>
                  <a:off x="1203206" y="1864307"/>
                  <a:ext cx="585523" cy="580688"/>
                </a:xfrm>
                <a:prstGeom prst="ellipse">
                  <a:avLst/>
                </a:prstGeom>
                <a:solidFill>
                  <a:srgbClr val="FFB81C"/>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4146A39-71AA-489B-884D-D6692F5B41BA}"/>
                    </a:ext>
                  </a:extLst>
                </p:cNvPr>
                <p:cNvGrpSpPr/>
                <p:nvPr/>
              </p:nvGrpSpPr>
              <p:grpSpPr>
                <a:xfrm>
                  <a:off x="1320855" y="1956626"/>
                  <a:ext cx="432027" cy="424089"/>
                  <a:chOff x="6097588" y="3113088"/>
                  <a:chExt cx="604838" cy="593725"/>
                </a:xfrm>
                <a:solidFill>
                  <a:sysClr val="window" lastClr="FFFFFF"/>
                </a:solidFill>
              </p:grpSpPr>
              <p:sp>
                <p:nvSpPr>
                  <p:cNvPr id="19" name="Freeform 172">
                    <a:extLst>
                      <a:ext uri="{FF2B5EF4-FFF2-40B4-BE49-F238E27FC236}">
                        <a16:creationId xmlns:a16="http://schemas.microsoft.com/office/drawing/2014/main" id="{AA88A262-B72B-4B15-B0B9-75BD524819F1}"/>
                      </a:ext>
                    </a:extLst>
                  </p:cNvPr>
                  <p:cNvSpPr>
                    <a:spLocks/>
                  </p:cNvSpPr>
                  <p:nvPr/>
                </p:nvSpPr>
                <p:spPr bwMode="auto">
                  <a:xfrm>
                    <a:off x="6208713" y="3595688"/>
                    <a:ext cx="44450" cy="111125"/>
                  </a:xfrm>
                  <a:custGeom>
                    <a:avLst/>
                    <a:gdLst>
                      <a:gd name="T0" fmla="*/ 13 w 17"/>
                      <a:gd name="T1" fmla="*/ 0 h 43"/>
                      <a:gd name="T2" fmla="*/ 7 w 17"/>
                      <a:gd name="T3" fmla="*/ 4 h 43"/>
                      <a:gd name="T4" fmla="*/ 1 w 17"/>
                      <a:gd name="T5" fmla="*/ 37 h 43"/>
                      <a:gd name="T6" fmla="*/ 5 w 17"/>
                      <a:gd name="T7" fmla="*/ 43 h 43"/>
                      <a:gd name="T8" fmla="*/ 6 w 17"/>
                      <a:gd name="T9" fmla="*/ 43 h 43"/>
                      <a:gd name="T10" fmla="*/ 10 w 17"/>
                      <a:gd name="T11" fmla="*/ 39 h 43"/>
                      <a:gd name="T12" fmla="*/ 17 w 17"/>
                      <a:gd name="T13" fmla="*/ 6 h 43"/>
                      <a:gd name="T14" fmla="*/ 13 w 1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3">
                        <a:moveTo>
                          <a:pt x="13" y="0"/>
                        </a:moveTo>
                        <a:cubicBezTo>
                          <a:pt x="10" y="0"/>
                          <a:pt x="8" y="1"/>
                          <a:pt x="7" y="4"/>
                        </a:cubicBezTo>
                        <a:cubicBezTo>
                          <a:pt x="1" y="37"/>
                          <a:pt x="1" y="37"/>
                          <a:pt x="1" y="37"/>
                        </a:cubicBezTo>
                        <a:cubicBezTo>
                          <a:pt x="0" y="40"/>
                          <a:pt x="2" y="42"/>
                          <a:pt x="5" y="43"/>
                        </a:cubicBezTo>
                        <a:cubicBezTo>
                          <a:pt x="5" y="43"/>
                          <a:pt x="5" y="43"/>
                          <a:pt x="6" y="43"/>
                        </a:cubicBezTo>
                        <a:cubicBezTo>
                          <a:pt x="8" y="43"/>
                          <a:pt x="10" y="41"/>
                          <a:pt x="10" y="39"/>
                        </a:cubicBezTo>
                        <a:cubicBezTo>
                          <a:pt x="17" y="6"/>
                          <a:pt x="17" y="6"/>
                          <a:pt x="17" y="6"/>
                        </a:cubicBezTo>
                        <a:cubicBezTo>
                          <a:pt x="17" y="3"/>
                          <a:pt x="15" y="0"/>
                          <a:pt x="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86" u="none" strike="noStrike" kern="0" cap="none" spc="0" normalizeH="0" baseline="0" noProof="0" dirty="0">
                      <a:ln>
                        <a:noFill/>
                      </a:ln>
                      <a:solidFill>
                        <a:srgbClr val="000000"/>
                      </a:solidFill>
                      <a:effectLst/>
                      <a:uLnTx/>
                      <a:uFillTx/>
                      <a:latin typeface="Arial" panose="020B0604020202020204"/>
                    </a:endParaRPr>
                  </a:p>
                </p:txBody>
              </p:sp>
              <p:sp>
                <p:nvSpPr>
                  <p:cNvPr id="20" name="Freeform 173">
                    <a:extLst>
                      <a:ext uri="{FF2B5EF4-FFF2-40B4-BE49-F238E27FC236}">
                        <a16:creationId xmlns:a16="http://schemas.microsoft.com/office/drawing/2014/main" id="{46978BFF-A7C0-4163-9135-BE227EABD0AE}"/>
                      </a:ext>
                    </a:extLst>
                  </p:cNvPr>
                  <p:cNvSpPr>
                    <a:spLocks/>
                  </p:cNvSpPr>
                  <p:nvPr/>
                </p:nvSpPr>
                <p:spPr bwMode="auto">
                  <a:xfrm>
                    <a:off x="6408738" y="3595688"/>
                    <a:ext cx="41275" cy="111125"/>
                  </a:xfrm>
                  <a:custGeom>
                    <a:avLst/>
                    <a:gdLst>
                      <a:gd name="T0" fmla="*/ 4 w 16"/>
                      <a:gd name="T1" fmla="*/ 0 h 43"/>
                      <a:gd name="T2" fmla="*/ 0 w 16"/>
                      <a:gd name="T3" fmla="*/ 6 h 43"/>
                      <a:gd name="T4" fmla="*/ 7 w 16"/>
                      <a:gd name="T5" fmla="*/ 39 h 43"/>
                      <a:gd name="T6" fmla="*/ 11 w 16"/>
                      <a:gd name="T7" fmla="*/ 43 h 43"/>
                      <a:gd name="T8" fmla="*/ 12 w 16"/>
                      <a:gd name="T9" fmla="*/ 43 h 43"/>
                      <a:gd name="T10" fmla="*/ 16 w 16"/>
                      <a:gd name="T11" fmla="*/ 37 h 43"/>
                      <a:gd name="T12" fmla="*/ 10 w 16"/>
                      <a:gd name="T13" fmla="*/ 4 h 43"/>
                      <a:gd name="T14" fmla="*/ 4 w 1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3">
                        <a:moveTo>
                          <a:pt x="4" y="0"/>
                        </a:moveTo>
                        <a:cubicBezTo>
                          <a:pt x="1" y="0"/>
                          <a:pt x="0" y="3"/>
                          <a:pt x="0" y="6"/>
                        </a:cubicBezTo>
                        <a:cubicBezTo>
                          <a:pt x="7" y="39"/>
                          <a:pt x="7" y="39"/>
                          <a:pt x="7" y="39"/>
                        </a:cubicBezTo>
                        <a:cubicBezTo>
                          <a:pt x="7" y="41"/>
                          <a:pt x="9" y="43"/>
                          <a:pt x="11" y="43"/>
                        </a:cubicBezTo>
                        <a:cubicBezTo>
                          <a:pt x="11" y="43"/>
                          <a:pt x="12" y="43"/>
                          <a:pt x="12" y="43"/>
                        </a:cubicBezTo>
                        <a:cubicBezTo>
                          <a:pt x="15" y="42"/>
                          <a:pt x="16" y="40"/>
                          <a:pt x="16" y="37"/>
                        </a:cubicBezTo>
                        <a:cubicBezTo>
                          <a:pt x="10" y="4"/>
                          <a:pt x="10" y="4"/>
                          <a:pt x="10" y="4"/>
                        </a:cubicBezTo>
                        <a:cubicBezTo>
                          <a:pt x="9" y="1"/>
                          <a:pt x="7" y="0"/>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86" u="none" strike="noStrike" kern="0" cap="none" spc="0" normalizeH="0" baseline="0" noProof="0" dirty="0">
                      <a:ln>
                        <a:noFill/>
                      </a:ln>
                      <a:solidFill>
                        <a:srgbClr val="000000"/>
                      </a:solidFill>
                      <a:effectLst/>
                      <a:uLnTx/>
                      <a:uFillTx/>
                      <a:latin typeface="Arial" panose="020B0604020202020204"/>
                    </a:endParaRPr>
                  </a:p>
                </p:txBody>
              </p:sp>
              <p:sp>
                <p:nvSpPr>
                  <p:cNvPr id="21" name="Freeform 174">
                    <a:extLst>
                      <a:ext uri="{FF2B5EF4-FFF2-40B4-BE49-F238E27FC236}">
                        <a16:creationId xmlns:a16="http://schemas.microsoft.com/office/drawing/2014/main" id="{229B5840-07A8-4AF0-9E31-20DBBC488FDF}"/>
                      </a:ext>
                    </a:extLst>
                  </p:cNvPr>
                  <p:cNvSpPr>
                    <a:spLocks/>
                  </p:cNvSpPr>
                  <p:nvPr/>
                </p:nvSpPr>
                <p:spPr bwMode="auto">
                  <a:xfrm>
                    <a:off x="6097588" y="3113088"/>
                    <a:ext cx="604838" cy="465138"/>
                  </a:xfrm>
                  <a:custGeom>
                    <a:avLst/>
                    <a:gdLst>
                      <a:gd name="T0" fmla="*/ 218 w 235"/>
                      <a:gd name="T1" fmla="*/ 95 h 181"/>
                      <a:gd name="T2" fmla="*/ 229 w 235"/>
                      <a:gd name="T3" fmla="*/ 95 h 181"/>
                      <a:gd name="T4" fmla="*/ 233 w 235"/>
                      <a:gd name="T5" fmla="*/ 90 h 181"/>
                      <a:gd name="T6" fmla="*/ 229 w 235"/>
                      <a:gd name="T7" fmla="*/ 85 h 181"/>
                      <a:gd name="T8" fmla="*/ 219 w 235"/>
                      <a:gd name="T9" fmla="*/ 85 h 181"/>
                      <a:gd name="T10" fmla="*/ 234 w 235"/>
                      <a:gd name="T11" fmla="*/ 71 h 181"/>
                      <a:gd name="T12" fmla="*/ 234 w 235"/>
                      <a:gd name="T13" fmla="*/ 64 h 181"/>
                      <a:gd name="T14" fmla="*/ 227 w 235"/>
                      <a:gd name="T15" fmla="*/ 64 h 181"/>
                      <a:gd name="T16" fmla="*/ 205 w 235"/>
                      <a:gd name="T17" fmla="*/ 85 h 181"/>
                      <a:gd name="T18" fmla="*/ 195 w 235"/>
                      <a:gd name="T19" fmla="*/ 85 h 181"/>
                      <a:gd name="T20" fmla="*/ 210 w 235"/>
                      <a:gd name="T21" fmla="*/ 71 h 181"/>
                      <a:gd name="T22" fmla="*/ 210 w 235"/>
                      <a:gd name="T23" fmla="*/ 64 h 181"/>
                      <a:gd name="T24" fmla="*/ 204 w 235"/>
                      <a:gd name="T25" fmla="*/ 64 h 181"/>
                      <a:gd name="T26" fmla="*/ 182 w 235"/>
                      <a:gd name="T27" fmla="*/ 85 h 181"/>
                      <a:gd name="T28" fmla="*/ 180 w 235"/>
                      <a:gd name="T29" fmla="*/ 85 h 181"/>
                      <a:gd name="T30" fmla="*/ 90 w 235"/>
                      <a:gd name="T31" fmla="*/ 0 h 181"/>
                      <a:gd name="T32" fmla="*/ 0 w 235"/>
                      <a:gd name="T33" fmla="*/ 90 h 181"/>
                      <a:gd name="T34" fmla="*/ 90 w 235"/>
                      <a:gd name="T35" fmla="*/ 181 h 181"/>
                      <a:gd name="T36" fmla="*/ 180 w 235"/>
                      <a:gd name="T37" fmla="*/ 102 h 181"/>
                      <a:gd name="T38" fmla="*/ 170 w 235"/>
                      <a:gd name="T39" fmla="*/ 102 h 181"/>
                      <a:gd name="T40" fmla="*/ 90 w 235"/>
                      <a:gd name="T41" fmla="*/ 171 h 181"/>
                      <a:gd name="T42" fmla="*/ 10 w 235"/>
                      <a:gd name="T43" fmla="*/ 90 h 181"/>
                      <a:gd name="T44" fmla="*/ 90 w 235"/>
                      <a:gd name="T45" fmla="*/ 10 h 181"/>
                      <a:gd name="T46" fmla="*/ 171 w 235"/>
                      <a:gd name="T47" fmla="*/ 85 h 181"/>
                      <a:gd name="T48" fmla="*/ 145 w 235"/>
                      <a:gd name="T49" fmla="*/ 85 h 181"/>
                      <a:gd name="T50" fmla="*/ 90 w 235"/>
                      <a:gd name="T51" fmla="*/ 36 h 181"/>
                      <a:gd name="T52" fmla="*/ 36 w 235"/>
                      <a:gd name="T53" fmla="*/ 90 h 181"/>
                      <a:gd name="T54" fmla="*/ 90 w 235"/>
                      <a:gd name="T55" fmla="*/ 145 h 181"/>
                      <a:gd name="T56" fmla="*/ 144 w 235"/>
                      <a:gd name="T57" fmla="*/ 102 h 181"/>
                      <a:gd name="T58" fmla="*/ 134 w 235"/>
                      <a:gd name="T59" fmla="*/ 102 h 181"/>
                      <a:gd name="T60" fmla="*/ 90 w 235"/>
                      <a:gd name="T61" fmla="*/ 135 h 181"/>
                      <a:gd name="T62" fmla="*/ 45 w 235"/>
                      <a:gd name="T63" fmla="*/ 90 h 181"/>
                      <a:gd name="T64" fmla="*/ 90 w 235"/>
                      <a:gd name="T65" fmla="*/ 45 h 181"/>
                      <a:gd name="T66" fmla="*/ 135 w 235"/>
                      <a:gd name="T67" fmla="*/ 85 h 181"/>
                      <a:gd name="T68" fmla="*/ 103 w 235"/>
                      <a:gd name="T69" fmla="*/ 85 h 181"/>
                      <a:gd name="T70" fmla="*/ 90 w 235"/>
                      <a:gd name="T71" fmla="*/ 76 h 181"/>
                      <a:gd name="T72" fmla="*/ 77 w 235"/>
                      <a:gd name="T73" fmla="*/ 90 h 181"/>
                      <a:gd name="T74" fmla="*/ 90 w 235"/>
                      <a:gd name="T75" fmla="*/ 104 h 181"/>
                      <a:gd name="T76" fmla="*/ 98 w 235"/>
                      <a:gd name="T77" fmla="*/ 102 h 181"/>
                      <a:gd name="T78" fmla="*/ 97 w 235"/>
                      <a:gd name="T79" fmla="*/ 102 h 181"/>
                      <a:gd name="T80" fmla="*/ 92 w 235"/>
                      <a:gd name="T81" fmla="*/ 97 h 181"/>
                      <a:gd name="T82" fmla="*/ 93 w 235"/>
                      <a:gd name="T83" fmla="*/ 95 h 181"/>
                      <a:gd name="T84" fmla="*/ 94 w 235"/>
                      <a:gd name="T85" fmla="*/ 95 h 181"/>
                      <a:gd name="T86" fmla="*/ 182 w 235"/>
                      <a:gd name="T87" fmla="*/ 95 h 181"/>
                      <a:gd name="T88" fmla="*/ 204 w 235"/>
                      <a:gd name="T89" fmla="*/ 117 h 181"/>
                      <a:gd name="T90" fmla="*/ 207 w 235"/>
                      <a:gd name="T91" fmla="*/ 118 h 181"/>
                      <a:gd name="T92" fmla="*/ 210 w 235"/>
                      <a:gd name="T93" fmla="*/ 117 h 181"/>
                      <a:gd name="T94" fmla="*/ 210 w 235"/>
                      <a:gd name="T95" fmla="*/ 110 h 181"/>
                      <a:gd name="T96" fmla="*/ 195 w 235"/>
                      <a:gd name="T97" fmla="*/ 95 h 181"/>
                      <a:gd name="T98" fmla="*/ 205 w 235"/>
                      <a:gd name="T99" fmla="*/ 95 h 181"/>
                      <a:gd name="T100" fmla="*/ 227 w 235"/>
                      <a:gd name="T101" fmla="*/ 117 h 181"/>
                      <a:gd name="T102" fmla="*/ 230 w 235"/>
                      <a:gd name="T103" fmla="*/ 118 h 181"/>
                      <a:gd name="T104" fmla="*/ 234 w 235"/>
                      <a:gd name="T105" fmla="*/ 117 h 181"/>
                      <a:gd name="T106" fmla="*/ 234 w 235"/>
                      <a:gd name="T107" fmla="*/ 110 h 181"/>
                      <a:gd name="T108" fmla="*/ 218 w 235"/>
                      <a:gd name="T109"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181">
                        <a:moveTo>
                          <a:pt x="218" y="95"/>
                        </a:moveTo>
                        <a:cubicBezTo>
                          <a:pt x="229" y="95"/>
                          <a:pt x="229" y="95"/>
                          <a:pt x="229" y="95"/>
                        </a:cubicBezTo>
                        <a:cubicBezTo>
                          <a:pt x="231" y="95"/>
                          <a:pt x="233" y="93"/>
                          <a:pt x="233" y="90"/>
                        </a:cubicBezTo>
                        <a:cubicBezTo>
                          <a:pt x="233" y="88"/>
                          <a:pt x="231" y="85"/>
                          <a:pt x="229" y="85"/>
                        </a:cubicBezTo>
                        <a:cubicBezTo>
                          <a:pt x="219" y="85"/>
                          <a:pt x="219" y="85"/>
                          <a:pt x="219" y="85"/>
                        </a:cubicBezTo>
                        <a:cubicBezTo>
                          <a:pt x="234" y="71"/>
                          <a:pt x="234" y="71"/>
                          <a:pt x="234" y="71"/>
                        </a:cubicBezTo>
                        <a:cubicBezTo>
                          <a:pt x="235" y="69"/>
                          <a:pt x="235" y="66"/>
                          <a:pt x="234" y="64"/>
                        </a:cubicBezTo>
                        <a:cubicBezTo>
                          <a:pt x="232" y="62"/>
                          <a:pt x="229" y="62"/>
                          <a:pt x="227" y="64"/>
                        </a:cubicBezTo>
                        <a:cubicBezTo>
                          <a:pt x="205" y="85"/>
                          <a:pt x="205" y="85"/>
                          <a:pt x="205" y="85"/>
                        </a:cubicBezTo>
                        <a:cubicBezTo>
                          <a:pt x="195" y="85"/>
                          <a:pt x="195" y="85"/>
                          <a:pt x="195" y="85"/>
                        </a:cubicBezTo>
                        <a:cubicBezTo>
                          <a:pt x="210" y="71"/>
                          <a:pt x="210" y="71"/>
                          <a:pt x="210" y="71"/>
                        </a:cubicBezTo>
                        <a:cubicBezTo>
                          <a:pt x="212" y="69"/>
                          <a:pt x="212" y="66"/>
                          <a:pt x="210" y="64"/>
                        </a:cubicBezTo>
                        <a:cubicBezTo>
                          <a:pt x="209" y="62"/>
                          <a:pt x="206" y="62"/>
                          <a:pt x="204" y="64"/>
                        </a:cubicBezTo>
                        <a:cubicBezTo>
                          <a:pt x="182" y="85"/>
                          <a:pt x="182" y="85"/>
                          <a:pt x="182" y="85"/>
                        </a:cubicBezTo>
                        <a:cubicBezTo>
                          <a:pt x="180" y="85"/>
                          <a:pt x="180" y="85"/>
                          <a:pt x="180" y="85"/>
                        </a:cubicBezTo>
                        <a:cubicBezTo>
                          <a:pt x="178" y="38"/>
                          <a:pt x="139" y="0"/>
                          <a:pt x="90" y="0"/>
                        </a:cubicBezTo>
                        <a:cubicBezTo>
                          <a:pt x="41" y="0"/>
                          <a:pt x="0" y="41"/>
                          <a:pt x="0" y="90"/>
                        </a:cubicBezTo>
                        <a:cubicBezTo>
                          <a:pt x="0" y="140"/>
                          <a:pt x="41" y="181"/>
                          <a:pt x="90" y="181"/>
                        </a:cubicBezTo>
                        <a:cubicBezTo>
                          <a:pt x="136" y="181"/>
                          <a:pt x="174" y="146"/>
                          <a:pt x="180" y="102"/>
                        </a:cubicBezTo>
                        <a:cubicBezTo>
                          <a:pt x="170" y="102"/>
                          <a:pt x="170" y="102"/>
                          <a:pt x="170" y="102"/>
                        </a:cubicBezTo>
                        <a:cubicBezTo>
                          <a:pt x="165" y="141"/>
                          <a:pt x="131" y="171"/>
                          <a:pt x="90" y="171"/>
                        </a:cubicBezTo>
                        <a:cubicBezTo>
                          <a:pt x="46" y="171"/>
                          <a:pt x="10" y="135"/>
                          <a:pt x="10" y="90"/>
                        </a:cubicBezTo>
                        <a:cubicBezTo>
                          <a:pt x="10" y="46"/>
                          <a:pt x="46" y="10"/>
                          <a:pt x="90" y="10"/>
                        </a:cubicBezTo>
                        <a:cubicBezTo>
                          <a:pt x="133" y="10"/>
                          <a:pt x="168" y="43"/>
                          <a:pt x="171" y="85"/>
                        </a:cubicBezTo>
                        <a:cubicBezTo>
                          <a:pt x="145" y="85"/>
                          <a:pt x="145" y="85"/>
                          <a:pt x="145" y="85"/>
                        </a:cubicBezTo>
                        <a:cubicBezTo>
                          <a:pt x="142" y="58"/>
                          <a:pt x="119" y="36"/>
                          <a:pt x="90" y="36"/>
                        </a:cubicBezTo>
                        <a:cubicBezTo>
                          <a:pt x="60" y="36"/>
                          <a:pt x="36" y="60"/>
                          <a:pt x="36" y="90"/>
                        </a:cubicBezTo>
                        <a:cubicBezTo>
                          <a:pt x="36" y="120"/>
                          <a:pt x="60" y="145"/>
                          <a:pt x="90" y="145"/>
                        </a:cubicBezTo>
                        <a:cubicBezTo>
                          <a:pt x="117" y="145"/>
                          <a:pt x="139" y="126"/>
                          <a:pt x="144" y="102"/>
                        </a:cubicBezTo>
                        <a:cubicBezTo>
                          <a:pt x="134" y="102"/>
                          <a:pt x="134" y="102"/>
                          <a:pt x="134" y="102"/>
                        </a:cubicBezTo>
                        <a:cubicBezTo>
                          <a:pt x="129" y="121"/>
                          <a:pt x="111" y="135"/>
                          <a:pt x="90" y="135"/>
                        </a:cubicBezTo>
                        <a:cubicBezTo>
                          <a:pt x="66" y="135"/>
                          <a:pt x="45" y="115"/>
                          <a:pt x="45" y="90"/>
                        </a:cubicBezTo>
                        <a:cubicBezTo>
                          <a:pt x="45" y="65"/>
                          <a:pt x="66" y="45"/>
                          <a:pt x="90" y="45"/>
                        </a:cubicBezTo>
                        <a:cubicBezTo>
                          <a:pt x="114" y="45"/>
                          <a:pt x="133" y="63"/>
                          <a:pt x="135" y="85"/>
                        </a:cubicBezTo>
                        <a:cubicBezTo>
                          <a:pt x="103" y="85"/>
                          <a:pt x="103" y="85"/>
                          <a:pt x="103" y="85"/>
                        </a:cubicBezTo>
                        <a:cubicBezTo>
                          <a:pt x="101" y="80"/>
                          <a:pt x="96" y="76"/>
                          <a:pt x="90" y="76"/>
                        </a:cubicBezTo>
                        <a:cubicBezTo>
                          <a:pt x="83" y="76"/>
                          <a:pt x="77" y="83"/>
                          <a:pt x="77" y="90"/>
                        </a:cubicBezTo>
                        <a:cubicBezTo>
                          <a:pt x="77" y="98"/>
                          <a:pt x="83" y="104"/>
                          <a:pt x="90" y="104"/>
                        </a:cubicBezTo>
                        <a:cubicBezTo>
                          <a:pt x="93" y="104"/>
                          <a:pt x="96" y="103"/>
                          <a:pt x="98" y="102"/>
                        </a:cubicBezTo>
                        <a:cubicBezTo>
                          <a:pt x="97" y="102"/>
                          <a:pt x="97" y="102"/>
                          <a:pt x="97" y="102"/>
                        </a:cubicBezTo>
                        <a:cubicBezTo>
                          <a:pt x="94" y="102"/>
                          <a:pt x="92" y="99"/>
                          <a:pt x="92" y="97"/>
                        </a:cubicBezTo>
                        <a:cubicBezTo>
                          <a:pt x="92" y="96"/>
                          <a:pt x="93" y="95"/>
                          <a:pt x="93" y="95"/>
                        </a:cubicBezTo>
                        <a:cubicBezTo>
                          <a:pt x="93" y="95"/>
                          <a:pt x="93" y="95"/>
                          <a:pt x="94" y="95"/>
                        </a:cubicBezTo>
                        <a:cubicBezTo>
                          <a:pt x="182" y="95"/>
                          <a:pt x="182" y="95"/>
                          <a:pt x="182" y="95"/>
                        </a:cubicBezTo>
                        <a:cubicBezTo>
                          <a:pt x="204" y="117"/>
                          <a:pt x="204" y="117"/>
                          <a:pt x="204" y="117"/>
                        </a:cubicBezTo>
                        <a:cubicBezTo>
                          <a:pt x="205" y="118"/>
                          <a:pt x="206" y="118"/>
                          <a:pt x="207" y="118"/>
                        </a:cubicBezTo>
                        <a:cubicBezTo>
                          <a:pt x="208" y="118"/>
                          <a:pt x="209" y="118"/>
                          <a:pt x="210" y="117"/>
                        </a:cubicBezTo>
                        <a:cubicBezTo>
                          <a:pt x="212" y="115"/>
                          <a:pt x="212" y="112"/>
                          <a:pt x="210" y="110"/>
                        </a:cubicBezTo>
                        <a:cubicBezTo>
                          <a:pt x="195" y="95"/>
                          <a:pt x="195" y="95"/>
                          <a:pt x="195" y="95"/>
                        </a:cubicBezTo>
                        <a:cubicBezTo>
                          <a:pt x="205" y="95"/>
                          <a:pt x="205" y="95"/>
                          <a:pt x="205" y="95"/>
                        </a:cubicBezTo>
                        <a:cubicBezTo>
                          <a:pt x="227" y="117"/>
                          <a:pt x="227" y="117"/>
                          <a:pt x="227" y="117"/>
                        </a:cubicBezTo>
                        <a:cubicBezTo>
                          <a:pt x="228" y="118"/>
                          <a:pt x="229" y="118"/>
                          <a:pt x="230" y="118"/>
                        </a:cubicBezTo>
                        <a:cubicBezTo>
                          <a:pt x="231" y="118"/>
                          <a:pt x="233" y="118"/>
                          <a:pt x="234" y="117"/>
                        </a:cubicBezTo>
                        <a:cubicBezTo>
                          <a:pt x="235" y="115"/>
                          <a:pt x="235" y="112"/>
                          <a:pt x="234" y="110"/>
                        </a:cubicBezTo>
                        <a:lnTo>
                          <a:pt x="218"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86" u="none" strike="noStrike" kern="0" cap="none" spc="0" normalizeH="0" baseline="0" noProof="0" dirty="0">
                      <a:ln>
                        <a:noFill/>
                      </a:ln>
                      <a:solidFill>
                        <a:srgbClr val="000000"/>
                      </a:solidFill>
                      <a:effectLst/>
                      <a:uLnTx/>
                      <a:uFillTx/>
                      <a:latin typeface="Arial" panose="020B0604020202020204"/>
                    </a:endParaRPr>
                  </a:p>
                </p:txBody>
              </p:sp>
            </p:grpSp>
          </p:grpSp>
        </p:grpSp>
      </p:grpSp>
      <p:sp>
        <p:nvSpPr>
          <p:cNvPr id="6" name="TextBox 5">
            <a:extLst>
              <a:ext uri="{FF2B5EF4-FFF2-40B4-BE49-F238E27FC236}">
                <a16:creationId xmlns:a16="http://schemas.microsoft.com/office/drawing/2014/main" id="{4A43B481-8D7C-4067-B294-A1F6B20A6149}"/>
              </a:ext>
            </a:extLst>
          </p:cNvPr>
          <p:cNvSpPr txBox="1"/>
          <p:nvPr/>
        </p:nvSpPr>
        <p:spPr>
          <a:xfrm>
            <a:off x="7851396" y="6049155"/>
            <a:ext cx="3326674" cy="276999"/>
          </a:xfrm>
          <a:prstGeom prst="rect">
            <a:avLst/>
          </a:prstGeom>
          <a:noFill/>
        </p:spPr>
        <p:txBody>
          <a:bodyPr wrap="square" rtlCol="0">
            <a:spAutoFit/>
          </a:bodyPr>
          <a:lstStyle/>
          <a:p>
            <a:r>
              <a:rPr lang="en-US" sz="1200" b="1" i="1" dirty="0"/>
              <a:t>*The WebEx chat will not be monitored</a:t>
            </a:r>
          </a:p>
        </p:txBody>
      </p:sp>
    </p:spTree>
    <p:extLst>
      <p:ext uri="{BB962C8B-B14F-4D97-AF65-F5344CB8AC3E}">
        <p14:creationId xmlns:p14="http://schemas.microsoft.com/office/powerpoint/2010/main" val="340216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098A-0618-417B-928B-6D45988E5C6D}"/>
              </a:ext>
            </a:extLst>
          </p:cNvPr>
          <p:cNvSpPr>
            <a:spLocks noGrp="1"/>
          </p:cNvSpPr>
          <p:nvPr>
            <p:ph type="title"/>
          </p:nvPr>
        </p:nvSpPr>
        <p:spPr>
          <a:xfrm>
            <a:off x="619249" y="373313"/>
            <a:ext cx="10515600" cy="448360"/>
          </a:xfrm>
        </p:spPr>
        <p:txBody>
          <a:bodyPr>
            <a:noAutofit/>
          </a:bodyPr>
          <a:lstStyle/>
          <a:p>
            <a:r>
              <a:rPr lang="en-US" dirty="0"/>
              <a:t>User Stories</a:t>
            </a:r>
          </a:p>
        </p:txBody>
      </p:sp>
      <p:sp>
        <p:nvSpPr>
          <p:cNvPr id="3" name="Slide Number Placeholder 2">
            <a:extLst>
              <a:ext uri="{FF2B5EF4-FFF2-40B4-BE49-F238E27FC236}">
                <a16:creationId xmlns:a16="http://schemas.microsoft.com/office/drawing/2014/main" id="{E95FD994-BF50-408A-BFDA-875E16B929EA}"/>
              </a:ext>
            </a:extLst>
          </p:cNvPr>
          <p:cNvSpPr>
            <a:spLocks noGrp="1"/>
          </p:cNvSpPr>
          <p:nvPr>
            <p:ph type="sldNum" sz="quarter" idx="12"/>
          </p:nvPr>
        </p:nvSpPr>
        <p:spPr>
          <a:xfrm>
            <a:off x="11178070" y="6456925"/>
            <a:ext cx="399661" cy="3319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2" descr="Sold House Cartoon Stock Illustrations – 690 Sold House Cartoon Stock  Illustrations, Vectors &amp;amp; Clipart - Dreamstime">
            <a:extLst>
              <a:ext uri="{FF2B5EF4-FFF2-40B4-BE49-F238E27FC236}">
                <a16:creationId xmlns:a16="http://schemas.microsoft.com/office/drawing/2014/main" id="{A963BCD1-69BE-47FC-9B56-BAA203625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48" y="1717730"/>
            <a:ext cx="3546171" cy="364254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4A1DB6ED-430C-4649-A2D7-54DFDE2D7E51}"/>
              </a:ext>
            </a:extLst>
          </p:cNvPr>
          <p:cNvGrpSpPr/>
          <p:nvPr/>
        </p:nvGrpSpPr>
        <p:grpSpPr>
          <a:xfrm>
            <a:off x="4604306" y="1588285"/>
            <a:ext cx="6290728" cy="994017"/>
            <a:chOff x="3797255" y="976644"/>
            <a:chExt cx="8387637" cy="1325353"/>
          </a:xfrm>
        </p:grpSpPr>
        <p:grpSp>
          <p:nvGrpSpPr>
            <p:cNvPr id="37" name="Group 36">
              <a:extLst>
                <a:ext uri="{FF2B5EF4-FFF2-40B4-BE49-F238E27FC236}">
                  <a16:creationId xmlns:a16="http://schemas.microsoft.com/office/drawing/2014/main" id="{52CD5C60-F3E8-4E17-8EFC-7C5073527D16}"/>
                </a:ext>
              </a:extLst>
            </p:cNvPr>
            <p:cNvGrpSpPr/>
            <p:nvPr/>
          </p:nvGrpSpPr>
          <p:grpSpPr>
            <a:xfrm>
              <a:off x="3797255" y="976644"/>
              <a:ext cx="783023" cy="783023"/>
              <a:chOff x="3193797" y="1167547"/>
              <a:chExt cx="1136224" cy="1136224"/>
            </a:xfrm>
          </p:grpSpPr>
          <p:sp>
            <p:nvSpPr>
              <p:cNvPr id="39" name="Freeform 538">
                <a:extLst>
                  <a:ext uri="{FF2B5EF4-FFF2-40B4-BE49-F238E27FC236}">
                    <a16:creationId xmlns:a16="http://schemas.microsoft.com/office/drawing/2014/main" id="{591549F7-BCA0-4CEA-B93A-E07113BBDC3A}"/>
                  </a:ext>
                </a:extLst>
              </p:cNvPr>
              <p:cNvSpPr>
                <a:spLocks noChangeAspect="1" noEditPoints="1"/>
              </p:cNvSpPr>
              <p:nvPr/>
            </p:nvSpPr>
            <p:spPr bwMode="auto">
              <a:xfrm>
                <a:off x="3267550" y="1244763"/>
                <a:ext cx="981795" cy="981795"/>
              </a:xfrm>
              <a:custGeom>
                <a:avLst/>
                <a:gdLst>
                  <a:gd name="T0" fmla="*/ 226 w 512"/>
                  <a:gd name="T1" fmla="*/ 352 h 512"/>
                  <a:gd name="T2" fmla="*/ 286 w 512"/>
                  <a:gd name="T3" fmla="*/ 352 h 512"/>
                  <a:gd name="T4" fmla="*/ 279 w 512"/>
                  <a:gd name="T5" fmla="*/ 394 h 512"/>
                  <a:gd name="T6" fmla="*/ 233 w 512"/>
                  <a:gd name="T7" fmla="*/ 394 h 512"/>
                  <a:gd name="T8" fmla="*/ 226 w 512"/>
                  <a:gd name="T9" fmla="*/ 352 h 512"/>
                  <a:gd name="T10" fmla="*/ 256 w 512"/>
                  <a:gd name="T11" fmla="*/ 117 h 512"/>
                  <a:gd name="T12" fmla="*/ 178 w 512"/>
                  <a:gd name="T13" fmla="*/ 191 h 512"/>
                  <a:gd name="T14" fmla="*/ 194 w 512"/>
                  <a:gd name="T15" fmla="*/ 242 h 512"/>
                  <a:gd name="T16" fmla="*/ 224 w 512"/>
                  <a:gd name="T17" fmla="*/ 309 h 512"/>
                  <a:gd name="T18" fmla="*/ 224 w 512"/>
                  <a:gd name="T19" fmla="*/ 330 h 512"/>
                  <a:gd name="T20" fmla="*/ 245 w 512"/>
                  <a:gd name="T21" fmla="*/ 330 h 512"/>
                  <a:gd name="T22" fmla="*/ 245 w 512"/>
                  <a:gd name="T23" fmla="*/ 249 h 512"/>
                  <a:gd name="T24" fmla="*/ 227 w 512"/>
                  <a:gd name="T25" fmla="*/ 231 h 512"/>
                  <a:gd name="T26" fmla="*/ 227 w 512"/>
                  <a:gd name="T27" fmla="*/ 216 h 512"/>
                  <a:gd name="T28" fmla="*/ 242 w 512"/>
                  <a:gd name="T29" fmla="*/ 216 h 512"/>
                  <a:gd name="T30" fmla="*/ 256 w 512"/>
                  <a:gd name="T31" fmla="*/ 230 h 512"/>
                  <a:gd name="T32" fmla="*/ 269 w 512"/>
                  <a:gd name="T33" fmla="*/ 216 h 512"/>
                  <a:gd name="T34" fmla="*/ 285 w 512"/>
                  <a:gd name="T35" fmla="*/ 216 h 512"/>
                  <a:gd name="T36" fmla="*/ 285 w 512"/>
                  <a:gd name="T37" fmla="*/ 231 h 512"/>
                  <a:gd name="T38" fmla="*/ 266 w 512"/>
                  <a:gd name="T39" fmla="*/ 249 h 512"/>
                  <a:gd name="T40" fmla="*/ 266 w 512"/>
                  <a:gd name="T41" fmla="*/ 330 h 512"/>
                  <a:gd name="T42" fmla="*/ 288 w 512"/>
                  <a:gd name="T43" fmla="*/ 330 h 512"/>
                  <a:gd name="T44" fmla="*/ 288 w 512"/>
                  <a:gd name="T45" fmla="*/ 309 h 512"/>
                  <a:gd name="T46" fmla="*/ 318 w 512"/>
                  <a:gd name="T47" fmla="*/ 243 h 512"/>
                  <a:gd name="T48" fmla="*/ 334 w 512"/>
                  <a:gd name="T49" fmla="*/ 191 h 512"/>
                  <a:gd name="T50" fmla="*/ 256 w 512"/>
                  <a:gd name="T51" fmla="*/ 117 h 512"/>
                  <a:gd name="T52" fmla="*/ 512 w 512"/>
                  <a:gd name="T53" fmla="*/ 256 h 512"/>
                  <a:gd name="T54" fmla="*/ 256 w 512"/>
                  <a:gd name="T55" fmla="*/ 512 h 512"/>
                  <a:gd name="T56" fmla="*/ 0 w 512"/>
                  <a:gd name="T57" fmla="*/ 256 h 512"/>
                  <a:gd name="T58" fmla="*/ 256 w 512"/>
                  <a:gd name="T59" fmla="*/ 0 h 512"/>
                  <a:gd name="T60" fmla="*/ 512 w 512"/>
                  <a:gd name="T61" fmla="*/ 256 h 512"/>
                  <a:gd name="T62" fmla="*/ 356 w 512"/>
                  <a:gd name="T63" fmla="*/ 191 h 512"/>
                  <a:gd name="T64" fmla="*/ 256 w 512"/>
                  <a:gd name="T65" fmla="*/ 96 h 512"/>
                  <a:gd name="T66" fmla="*/ 256 w 512"/>
                  <a:gd name="T67" fmla="*/ 96 h 512"/>
                  <a:gd name="T68" fmla="*/ 256 w 512"/>
                  <a:gd name="T69" fmla="*/ 96 h 512"/>
                  <a:gd name="T70" fmla="*/ 256 w 512"/>
                  <a:gd name="T71" fmla="*/ 96 h 512"/>
                  <a:gd name="T72" fmla="*/ 255 w 512"/>
                  <a:gd name="T73" fmla="*/ 96 h 512"/>
                  <a:gd name="T74" fmla="*/ 157 w 512"/>
                  <a:gd name="T75" fmla="*/ 191 h 512"/>
                  <a:gd name="T76" fmla="*/ 176 w 512"/>
                  <a:gd name="T77" fmla="*/ 254 h 512"/>
                  <a:gd name="T78" fmla="*/ 202 w 512"/>
                  <a:gd name="T79" fmla="*/ 309 h 512"/>
                  <a:gd name="T80" fmla="*/ 202 w 512"/>
                  <a:gd name="T81" fmla="*/ 341 h 512"/>
                  <a:gd name="T82" fmla="*/ 203 w 512"/>
                  <a:gd name="T83" fmla="*/ 342 h 512"/>
                  <a:gd name="T84" fmla="*/ 202 w 512"/>
                  <a:gd name="T85" fmla="*/ 343 h 512"/>
                  <a:gd name="T86" fmla="*/ 213 w 512"/>
                  <a:gd name="T87" fmla="*/ 407 h 512"/>
                  <a:gd name="T88" fmla="*/ 224 w 512"/>
                  <a:gd name="T89" fmla="*/ 416 h 512"/>
                  <a:gd name="T90" fmla="*/ 288 w 512"/>
                  <a:gd name="T91" fmla="*/ 416 h 512"/>
                  <a:gd name="T92" fmla="*/ 298 w 512"/>
                  <a:gd name="T93" fmla="*/ 407 h 512"/>
                  <a:gd name="T94" fmla="*/ 309 w 512"/>
                  <a:gd name="T95" fmla="*/ 343 h 512"/>
                  <a:gd name="T96" fmla="*/ 309 w 512"/>
                  <a:gd name="T97" fmla="*/ 342 h 512"/>
                  <a:gd name="T98" fmla="*/ 309 w 512"/>
                  <a:gd name="T99" fmla="*/ 341 h 512"/>
                  <a:gd name="T100" fmla="*/ 309 w 512"/>
                  <a:gd name="T101" fmla="*/ 309 h 512"/>
                  <a:gd name="T102" fmla="*/ 336 w 512"/>
                  <a:gd name="T103" fmla="*/ 254 h 512"/>
                  <a:gd name="T104" fmla="*/ 356 w 512"/>
                  <a:gd name="T105" fmla="*/ 19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6" y="352"/>
                    </a:moveTo>
                    <a:cubicBezTo>
                      <a:pt x="286" y="352"/>
                      <a:pt x="286" y="352"/>
                      <a:pt x="286" y="352"/>
                    </a:cubicBezTo>
                    <a:cubicBezTo>
                      <a:pt x="279" y="394"/>
                      <a:pt x="279" y="394"/>
                      <a:pt x="279" y="394"/>
                    </a:cubicBezTo>
                    <a:cubicBezTo>
                      <a:pt x="233" y="394"/>
                      <a:pt x="233" y="394"/>
                      <a:pt x="233" y="394"/>
                    </a:cubicBezTo>
                    <a:lnTo>
                      <a:pt x="226" y="352"/>
                    </a:lnTo>
                    <a:close/>
                    <a:moveTo>
                      <a:pt x="256" y="117"/>
                    </a:moveTo>
                    <a:cubicBezTo>
                      <a:pt x="214" y="117"/>
                      <a:pt x="178" y="151"/>
                      <a:pt x="178" y="191"/>
                    </a:cubicBezTo>
                    <a:cubicBezTo>
                      <a:pt x="178" y="219"/>
                      <a:pt x="194" y="242"/>
                      <a:pt x="194" y="242"/>
                    </a:cubicBezTo>
                    <a:cubicBezTo>
                      <a:pt x="201" y="254"/>
                      <a:pt x="224" y="292"/>
                      <a:pt x="224" y="309"/>
                    </a:cubicBezTo>
                    <a:cubicBezTo>
                      <a:pt x="224" y="330"/>
                      <a:pt x="224" y="330"/>
                      <a:pt x="224" y="330"/>
                    </a:cubicBezTo>
                    <a:cubicBezTo>
                      <a:pt x="245" y="330"/>
                      <a:pt x="245" y="330"/>
                      <a:pt x="245" y="330"/>
                    </a:cubicBezTo>
                    <a:cubicBezTo>
                      <a:pt x="245" y="249"/>
                      <a:pt x="245" y="249"/>
                      <a:pt x="245" y="249"/>
                    </a:cubicBezTo>
                    <a:cubicBezTo>
                      <a:pt x="227" y="231"/>
                      <a:pt x="227" y="231"/>
                      <a:pt x="227" y="231"/>
                    </a:cubicBezTo>
                    <a:cubicBezTo>
                      <a:pt x="223" y="227"/>
                      <a:pt x="223" y="220"/>
                      <a:pt x="227" y="216"/>
                    </a:cubicBezTo>
                    <a:cubicBezTo>
                      <a:pt x="231" y="212"/>
                      <a:pt x="238" y="212"/>
                      <a:pt x="242" y="216"/>
                    </a:cubicBezTo>
                    <a:cubicBezTo>
                      <a:pt x="256" y="230"/>
                      <a:pt x="256" y="230"/>
                      <a:pt x="256" y="230"/>
                    </a:cubicBezTo>
                    <a:cubicBezTo>
                      <a:pt x="269" y="216"/>
                      <a:pt x="269" y="216"/>
                      <a:pt x="269" y="216"/>
                    </a:cubicBezTo>
                    <a:cubicBezTo>
                      <a:pt x="274" y="212"/>
                      <a:pt x="280" y="212"/>
                      <a:pt x="285" y="216"/>
                    </a:cubicBezTo>
                    <a:cubicBezTo>
                      <a:pt x="289" y="220"/>
                      <a:pt x="289" y="227"/>
                      <a:pt x="285" y="231"/>
                    </a:cubicBezTo>
                    <a:cubicBezTo>
                      <a:pt x="266" y="249"/>
                      <a:pt x="266" y="249"/>
                      <a:pt x="266" y="249"/>
                    </a:cubicBezTo>
                    <a:cubicBezTo>
                      <a:pt x="266" y="330"/>
                      <a:pt x="266" y="330"/>
                      <a:pt x="266" y="330"/>
                    </a:cubicBezTo>
                    <a:cubicBezTo>
                      <a:pt x="288" y="330"/>
                      <a:pt x="288" y="330"/>
                      <a:pt x="288" y="330"/>
                    </a:cubicBezTo>
                    <a:cubicBezTo>
                      <a:pt x="288" y="309"/>
                      <a:pt x="288" y="309"/>
                      <a:pt x="288" y="309"/>
                    </a:cubicBezTo>
                    <a:cubicBezTo>
                      <a:pt x="288" y="292"/>
                      <a:pt x="311" y="254"/>
                      <a:pt x="318" y="243"/>
                    </a:cubicBezTo>
                    <a:cubicBezTo>
                      <a:pt x="318" y="242"/>
                      <a:pt x="334" y="218"/>
                      <a:pt x="334" y="191"/>
                    </a:cubicBezTo>
                    <a:cubicBezTo>
                      <a:pt x="334" y="151"/>
                      <a:pt x="298" y="117"/>
                      <a:pt x="256" y="11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6" y="191"/>
                    </a:moveTo>
                    <a:cubicBezTo>
                      <a:pt x="356" y="140"/>
                      <a:pt x="310" y="96"/>
                      <a:pt x="256" y="96"/>
                    </a:cubicBezTo>
                    <a:cubicBezTo>
                      <a:pt x="256" y="96"/>
                      <a:pt x="256" y="96"/>
                      <a:pt x="256" y="96"/>
                    </a:cubicBezTo>
                    <a:cubicBezTo>
                      <a:pt x="256" y="96"/>
                      <a:pt x="256" y="96"/>
                      <a:pt x="256" y="96"/>
                    </a:cubicBezTo>
                    <a:cubicBezTo>
                      <a:pt x="256" y="96"/>
                      <a:pt x="256" y="96"/>
                      <a:pt x="256" y="96"/>
                    </a:cubicBezTo>
                    <a:cubicBezTo>
                      <a:pt x="256" y="96"/>
                      <a:pt x="256" y="96"/>
                      <a:pt x="255" y="96"/>
                    </a:cubicBezTo>
                    <a:cubicBezTo>
                      <a:pt x="202" y="96"/>
                      <a:pt x="157" y="140"/>
                      <a:pt x="157" y="191"/>
                    </a:cubicBezTo>
                    <a:cubicBezTo>
                      <a:pt x="157" y="225"/>
                      <a:pt x="175" y="253"/>
                      <a:pt x="176" y="254"/>
                    </a:cubicBezTo>
                    <a:cubicBezTo>
                      <a:pt x="189" y="275"/>
                      <a:pt x="202" y="302"/>
                      <a:pt x="202" y="309"/>
                    </a:cubicBezTo>
                    <a:cubicBezTo>
                      <a:pt x="202" y="341"/>
                      <a:pt x="202" y="341"/>
                      <a:pt x="202" y="341"/>
                    </a:cubicBezTo>
                    <a:cubicBezTo>
                      <a:pt x="202" y="341"/>
                      <a:pt x="202" y="342"/>
                      <a:pt x="203" y="342"/>
                    </a:cubicBezTo>
                    <a:cubicBezTo>
                      <a:pt x="203" y="342"/>
                      <a:pt x="202" y="342"/>
                      <a:pt x="202" y="343"/>
                    </a:cubicBezTo>
                    <a:cubicBezTo>
                      <a:pt x="213" y="407"/>
                      <a:pt x="213" y="407"/>
                      <a:pt x="213" y="407"/>
                    </a:cubicBezTo>
                    <a:cubicBezTo>
                      <a:pt x="214" y="412"/>
                      <a:pt x="218" y="416"/>
                      <a:pt x="224" y="416"/>
                    </a:cubicBezTo>
                    <a:cubicBezTo>
                      <a:pt x="288" y="416"/>
                      <a:pt x="288" y="416"/>
                      <a:pt x="288" y="416"/>
                    </a:cubicBezTo>
                    <a:cubicBezTo>
                      <a:pt x="293" y="416"/>
                      <a:pt x="297" y="412"/>
                      <a:pt x="298" y="407"/>
                    </a:cubicBezTo>
                    <a:cubicBezTo>
                      <a:pt x="309" y="343"/>
                      <a:pt x="309" y="343"/>
                      <a:pt x="309" y="343"/>
                    </a:cubicBezTo>
                    <a:cubicBezTo>
                      <a:pt x="309" y="342"/>
                      <a:pt x="309" y="342"/>
                      <a:pt x="309" y="342"/>
                    </a:cubicBezTo>
                    <a:cubicBezTo>
                      <a:pt x="309" y="342"/>
                      <a:pt x="309" y="341"/>
                      <a:pt x="309" y="341"/>
                    </a:cubicBezTo>
                    <a:cubicBezTo>
                      <a:pt x="309" y="309"/>
                      <a:pt x="309" y="309"/>
                      <a:pt x="309" y="309"/>
                    </a:cubicBezTo>
                    <a:cubicBezTo>
                      <a:pt x="309" y="302"/>
                      <a:pt x="323" y="275"/>
                      <a:pt x="336" y="254"/>
                    </a:cubicBezTo>
                    <a:cubicBezTo>
                      <a:pt x="337" y="253"/>
                      <a:pt x="356" y="225"/>
                      <a:pt x="356" y="191"/>
                    </a:cubicBezTo>
                    <a:close/>
                  </a:path>
                </a:pathLst>
              </a:custGeom>
              <a:solidFill>
                <a:srgbClr val="004F59"/>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Light"/>
                  <a:ea typeface="+mn-ea"/>
                  <a:cs typeface="+mn-cs"/>
                </a:endParaRPr>
              </a:p>
            </p:txBody>
          </p:sp>
          <p:sp>
            <p:nvSpPr>
              <p:cNvPr id="40" name="Oval 39">
                <a:extLst>
                  <a:ext uri="{FF2B5EF4-FFF2-40B4-BE49-F238E27FC236}">
                    <a16:creationId xmlns:a16="http://schemas.microsoft.com/office/drawing/2014/main" id="{3CF22A53-701E-462B-B82B-6C0C7DD49621}"/>
                  </a:ext>
                </a:extLst>
              </p:cNvPr>
              <p:cNvSpPr/>
              <p:nvPr/>
            </p:nvSpPr>
            <p:spPr bwMode="gray">
              <a:xfrm>
                <a:off x="3193797" y="1167547"/>
                <a:ext cx="1136224" cy="1136224"/>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38" name="Rectangle 37">
              <a:extLst>
                <a:ext uri="{FF2B5EF4-FFF2-40B4-BE49-F238E27FC236}">
                  <a16:creationId xmlns:a16="http://schemas.microsoft.com/office/drawing/2014/main" id="{5E75C822-40CE-44A3-86D3-6E3D8B943673}"/>
                </a:ext>
              </a:extLst>
            </p:cNvPr>
            <p:cNvSpPr/>
            <p:nvPr/>
          </p:nvSpPr>
          <p:spPr>
            <a:xfrm>
              <a:off x="4948522" y="1029857"/>
              <a:ext cx="7236370" cy="127214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F59"/>
                  </a:solidFill>
                  <a:effectLst/>
                  <a:uLnTx/>
                  <a:uFillTx/>
                  <a:latin typeface="Calibri" panose="020F0502020204030204"/>
                  <a:ea typeface="+mn-ea"/>
                  <a:cs typeface="+mn-cs"/>
                </a:rPr>
                <a:t>User-centered approach</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User stories are written from the point-of-view of the end user, they encourage us to embrace a user-centered approach</a:t>
              </a:r>
            </a:p>
          </p:txBody>
        </p:sp>
      </p:grpSp>
      <p:grpSp>
        <p:nvGrpSpPr>
          <p:cNvPr id="41" name="Group 40">
            <a:extLst>
              <a:ext uri="{FF2B5EF4-FFF2-40B4-BE49-F238E27FC236}">
                <a16:creationId xmlns:a16="http://schemas.microsoft.com/office/drawing/2014/main" id="{4BE0A673-26B5-43B0-90D1-C8111291B0C7}"/>
              </a:ext>
            </a:extLst>
          </p:cNvPr>
          <p:cNvGrpSpPr/>
          <p:nvPr/>
        </p:nvGrpSpPr>
        <p:grpSpPr>
          <a:xfrm>
            <a:off x="4602435" y="2605400"/>
            <a:ext cx="6292599" cy="984854"/>
            <a:chOff x="3794760" y="2086438"/>
            <a:chExt cx="8390130" cy="1313138"/>
          </a:xfrm>
        </p:grpSpPr>
        <p:grpSp>
          <p:nvGrpSpPr>
            <p:cNvPr id="42" name="Group 41">
              <a:extLst>
                <a:ext uri="{FF2B5EF4-FFF2-40B4-BE49-F238E27FC236}">
                  <a16:creationId xmlns:a16="http://schemas.microsoft.com/office/drawing/2014/main" id="{C7A57644-0A94-463B-A4A7-9762F2D5AF4A}"/>
                </a:ext>
              </a:extLst>
            </p:cNvPr>
            <p:cNvGrpSpPr/>
            <p:nvPr/>
          </p:nvGrpSpPr>
          <p:grpSpPr>
            <a:xfrm>
              <a:off x="3794760" y="2086438"/>
              <a:ext cx="789880" cy="789880"/>
              <a:chOff x="6262417" y="2938689"/>
              <a:chExt cx="919874" cy="919874"/>
            </a:xfrm>
          </p:grpSpPr>
          <p:sp>
            <p:nvSpPr>
              <p:cNvPr id="44" name="Oval 43">
                <a:extLst>
                  <a:ext uri="{FF2B5EF4-FFF2-40B4-BE49-F238E27FC236}">
                    <a16:creationId xmlns:a16="http://schemas.microsoft.com/office/drawing/2014/main" id="{5B1A723F-637B-4A3A-BACD-3DD7256C394A}"/>
                  </a:ext>
                </a:extLst>
              </p:cNvPr>
              <p:cNvSpPr/>
              <p:nvPr/>
            </p:nvSpPr>
            <p:spPr bwMode="gray">
              <a:xfrm>
                <a:off x="6262417" y="2938689"/>
                <a:ext cx="919874" cy="919874"/>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Freeform 917">
                <a:extLst>
                  <a:ext uri="{FF2B5EF4-FFF2-40B4-BE49-F238E27FC236}">
                    <a16:creationId xmlns:a16="http://schemas.microsoft.com/office/drawing/2014/main" id="{4DFB93A3-E6C0-4B6E-B0F8-40911B16AAF8}"/>
                  </a:ext>
                </a:extLst>
              </p:cNvPr>
              <p:cNvSpPr>
                <a:spLocks noChangeAspect="1" noEditPoints="1"/>
              </p:cNvSpPr>
              <p:nvPr/>
            </p:nvSpPr>
            <p:spPr bwMode="auto">
              <a:xfrm>
                <a:off x="6324590" y="3000862"/>
                <a:ext cx="795528" cy="795528"/>
              </a:xfrm>
              <a:custGeom>
                <a:avLst/>
                <a:gdLst>
                  <a:gd name="T0" fmla="*/ 245 w 512"/>
                  <a:gd name="T1" fmla="*/ 128 h 512"/>
                  <a:gd name="T2" fmla="*/ 256 w 512"/>
                  <a:gd name="T3" fmla="*/ 117 h 512"/>
                  <a:gd name="T4" fmla="*/ 266 w 512"/>
                  <a:gd name="T5" fmla="*/ 128 h 512"/>
                  <a:gd name="T6" fmla="*/ 256 w 512"/>
                  <a:gd name="T7" fmla="*/ 138 h 512"/>
                  <a:gd name="T8" fmla="*/ 245 w 512"/>
                  <a:gd name="T9" fmla="*/ 128 h 512"/>
                  <a:gd name="T10" fmla="*/ 269 w 512"/>
                  <a:gd name="T11" fmla="*/ 245 h 512"/>
                  <a:gd name="T12" fmla="*/ 243 w 512"/>
                  <a:gd name="T13" fmla="*/ 245 h 512"/>
                  <a:gd name="T14" fmla="*/ 216 w 512"/>
                  <a:gd name="T15" fmla="*/ 352 h 512"/>
                  <a:gd name="T16" fmla="*/ 295 w 512"/>
                  <a:gd name="T17" fmla="*/ 352 h 512"/>
                  <a:gd name="T18" fmla="*/ 269 w 512"/>
                  <a:gd name="T19" fmla="*/ 245 h 512"/>
                  <a:gd name="T20" fmla="*/ 238 w 512"/>
                  <a:gd name="T21" fmla="*/ 224 h 512"/>
                  <a:gd name="T22" fmla="*/ 273 w 512"/>
                  <a:gd name="T23" fmla="*/ 224 h 512"/>
                  <a:gd name="T24" fmla="*/ 288 w 512"/>
                  <a:gd name="T25" fmla="*/ 192 h 512"/>
                  <a:gd name="T26" fmla="*/ 287 w 512"/>
                  <a:gd name="T27" fmla="*/ 186 h 512"/>
                  <a:gd name="T28" fmla="*/ 274 w 512"/>
                  <a:gd name="T29" fmla="*/ 199 h 512"/>
                  <a:gd name="T30" fmla="*/ 266 w 512"/>
                  <a:gd name="T31" fmla="*/ 202 h 512"/>
                  <a:gd name="T32" fmla="*/ 259 w 512"/>
                  <a:gd name="T33" fmla="*/ 199 h 512"/>
                  <a:gd name="T34" fmla="*/ 259 w 512"/>
                  <a:gd name="T35" fmla="*/ 184 h 512"/>
                  <a:gd name="T36" fmla="*/ 273 w 512"/>
                  <a:gd name="T37" fmla="*/ 170 h 512"/>
                  <a:gd name="T38" fmla="*/ 256 w 512"/>
                  <a:gd name="T39" fmla="*/ 160 h 512"/>
                  <a:gd name="T40" fmla="*/ 224 w 512"/>
                  <a:gd name="T41" fmla="*/ 192 h 512"/>
                  <a:gd name="T42" fmla="*/ 238 w 512"/>
                  <a:gd name="T43" fmla="*/ 224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330 w 512"/>
                  <a:gd name="T55" fmla="*/ 362 h 512"/>
                  <a:gd name="T56" fmla="*/ 320 w 512"/>
                  <a:gd name="T57" fmla="*/ 352 h 512"/>
                  <a:gd name="T58" fmla="*/ 317 w 512"/>
                  <a:gd name="T59" fmla="*/ 352 h 512"/>
                  <a:gd name="T60" fmla="*/ 289 w 512"/>
                  <a:gd name="T61" fmla="*/ 238 h 512"/>
                  <a:gd name="T62" fmla="*/ 309 w 512"/>
                  <a:gd name="T63" fmla="*/ 192 h 512"/>
                  <a:gd name="T64" fmla="*/ 279 w 512"/>
                  <a:gd name="T65" fmla="*/ 149 h 512"/>
                  <a:gd name="T66" fmla="*/ 288 w 512"/>
                  <a:gd name="T67" fmla="*/ 128 h 512"/>
                  <a:gd name="T68" fmla="*/ 256 w 512"/>
                  <a:gd name="T69" fmla="*/ 96 h 512"/>
                  <a:gd name="T70" fmla="*/ 224 w 512"/>
                  <a:gd name="T71" fmla="*/ 128 h 512"/>
                  <a:gd name="T72" fmla="*/ 232 w 512"/>
                  <a:gd name="T73" fmla="*/ 149 h 512"/>
                  <a:gd name="T74" fmla="*/ 202 w 512"/>
                  <a:gd name="T75" fmla="*/ 192 h 512"/>
                  <a:gd name="T76" fmla="*/ 222 w 512"/>
                  <a:gd name="T77" fmla="*/ 238 h 512"/>
                  <a:gd name="T78" fmla="*/ 194 w 512"/>
                  <a:gd name="T79" fmla="*/ 352 h 512"/>
                  <a:gd name="T80" fmla="*/ 192 w 512"/>
                  <a:gd name="T81" fmla="*/ 352 h 512"/>
                  <a:gd name="T82" fmla="*/ 181 w 512"/>
                  <a:gd name="T83" fmla="*/ 362 h 512"/>
                  <a:gd name="T84" fmla="*/ 181 w 512"/>
                  <a:gd name="T85" fmla="*/ 405 h 512"/>
                  <a:gd name="T86" fmla="*/ 192 w 512"/>
                  <a:gd name="T87" fmla="*/ 416 h 512"/>
                  <a:gd name="T88" fmla="*/ 320 w 512"/>
                  <a:gd name="T89" fmla="*/ 416 h 512"/>
                  <a:gd name="T90" fmla="*/ 330 w 512"/>
                  <a:gd name="T91" fmla="*/ 405 h 512"/>
                  <a:gd name="T92" fmla="*/ 330 w 512"/>
                  <a:gd name="T93" fmla="*/ 362 h 512"/>
                  <a:gd name="T94" fmla="*/ 202 w 512"/>
                  <a:gd name="T95" fmla="*/ 394 h 512"/>
                  <a:gd name="T96" fmla="*/ 309 w 512"/>
                  <a:gd name="T97" fmla="*/ 394 h 512"/>
                  <a:gd name="T98" fmla="*/ 309 w 512"/>
                  <a:gd name="T99" fmla="*/ 373 h 512"/>
                  <a:gd name="T100" fmla="*/ 202 w 512"/>
                  <a:gd name="T101" fmla="*/ 373 h 512"/>
                  <a:gd name="T102" fmla="*/ 202 w 512"/>
                  <a:gd name="T10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45" y="128"/>
                    </a:moveTo>
                    <a:cubicBezTo>
                      <a:pt x="245" y="122"/>
                      <a:pt x="250" y="117"/>
                      <a:pt x="256" y="117"/>
                    </a:cubicBezTo>
                    <a:cubicBezTo>
                      <a:pt x="262" y="117"/>
                      <a:pt x="266" y="122"/>
                      <a:pt x="266" y="128"/>
                    </a:cubicBezTo>
                    <a:cubicBezTo>
                      <a:pt x="266" y="134"/>
                      <a:pt x="262" y="138"/>
                      <a:pt x="256" y="138"/>
                    </a:cubicBezTo>
                    <a:cubicBezTo>
                      <a:pt x="250" y="138"/>
                      <a:pt x="245" y="134"/>
                      <a:pt x="245" y="128"/>
                    </a:cubicBezTo>
                    <a:close/>
                    <a:moveTo>
                      <a:pt x="269" y="245"/>
                    </a:moveTo>
                    <a:cubicBezTo>
                      <a:pt x="243" y="245"/>
                      <a:pt x="243" y="245"/>
                      <a:pt x="243" y="245"/>
                    </a:cubicBezTo>
                    <a:cubicBezTo>
                      <a:pt x="216" y="352"/>
                      <a:pt x="216" y="352"/>
                      <a:pt x="216" y="352"/>
                    </a:cubicBezTo>
                    <a:cubicBezTo>
                      <a:pt x="295" y="352"/>
                      <a:pt x="295" y="352"/>
                      <a:pt x="295" y="352"/>
                    </a:cubicBezTo>
                    <a:lnTo>
                      <a:pt x="269" y="245"/>
                    </a:lnTo>
                    <a:close/>
                    <a:moveTo>
                      <a:pt x="238" y="224"/>
                    </a:moveTo>
                    <a:cubicBezTo>
                      <a:pt x="273" y="224"/>
                      <a:pt x="273" y="224"/>
                      <a:pt x="273" y="224"/>
                    </a:cubicBezTo>
                    <a:cubicBezTo>
                      <a:pt x="278" y="219"/>
                      <a:pt x="288" y="209"/>
                      <a:pt x="288" y="192"/>
                    </a:cubicBezTo>
                    <a:cubicBezTo>
                      <a:pt x="288" y="190"/>
                      <a:pt x="287" y="188"/>
                      <a:pt x="287" y="186"/>
                    </a:cubicBezTo>
                    <a:cubicBezTo>
                      <a:pt x="274" y="199"/>
                      <a:pt x="274" y="199"/>
                      <a:pt x="274" y="199"/>
                    </a:cubicBezTo>
                    <a:cubicBezTo>
                      <a:pt x="272" y="201"/>
                      <a:pt x="269" y="202"/>
                      <a:pt x="266" y="202"/>
                    </a:cubicBezTo>
                    <a:cubicBezTo>
                      <a:pt x="264" y="202"/>
                      <a:pt x="261" y="201"/>
                      <a:pt x="259" y="199"/>
                    </a:cubicBezTo>
                    <a:cubicBezTo>
                      <a:pt x="255" y="195"/>
                      <a:pt x="255" y="188"/>
                      <a:pt x="259" y="184"/>
                    </a:cubicBezTo>
                    <a:cubicBezTo>
                      <a:pt x="273" y="170"/>
                      <a:pt x="273" y="170"/>
                      <a:pt x="273" y="170"/>
                    </a:cubicBezTo>
                    <a:cubicBezTo>
                      <a:pt x="267" y="166"/>
                      <a:pt x="260" y="163"/>
                      <a:pt x="256" y="160"/>
                    </a:cubicBezTo>
                    <a:cubicBezTo>
                      <a:pt x="245" y="165"/>
                      <a:pt x="224" y="177"/>
                      <a:pt x="224" y="192"/>
                    </a:cubicBezTo>
                    <a:cubicBezTo>
                      <a:pt x="224" y="208"/>
                      <a:pt x="234" y="219"/>
                      <a:pt x="238" y="224"/>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362"/>
                    </a:moveTo>
                    <a:cubicBezTo>
                      <a:pt x="330" y="356"/>
                      <a:pt x="326" y="352"/>
                      <a:pt x="320" y="352"/>
                    </a:cubicBezTo>
                    <a:cubicBezTo>
                      <a:pt x="317" y="352"/>
                      <a:pt x="317" y="352"/>
                      <a:pt x="317" y="352"/>
                    </a:cubicBezTo>
                    <a:cubicBezTo>
                      <a:pt x="289" y="238"/>
                      <a:pt x="289" y="238"/>
                      <a:pt x="289" y="238"/>
                    </a:cubicBezTo>
                    <a:cubicBezTo>
                      <a:pt x="297" y="231"/>
                      <a:pt x="309" y="215"/>
                      <a:pt x="309" y="192"/>
                    </a:cubicBezTo>
                    <a:cubicBezTo>
                      <a:pt x="309" y="172"/>
                      <a:pt x="293" y="158"/>
                      <a:pt x="279" y="149"/>
                    </a:cubicBezTo>
                    <a:cubicBezTo>
                      <a:pt x="284" y="143"/>
                      <a:pt x="288" y="136"/>
                      <a:pt x="288" y="128"/>
                    </a:cubicBezTo>
                    <a:cubicBezTo>
                      <a:pt x="288" y="110"/>
                      <a:pt x="273" y="96"/>
                      <a:pt x="256" y="96"/>
                    </a:cubicBezTo>
                    <a:cubicBezTo>
                      <a:pt x="238" y="96"/>
                      <a:pt x="224" y="110"/>
                      <a:pt x="224" y="128"/>
                    </a:cubicBezTo>
                    <a:cubicBezTo>
                      <a:pt x="224" y="136"/>
                      <a:pt x="227" y="143"/>
                      <a:pt x="232" y="149"/>
                    </a:cubicBezTo>
                    <a:cubicBezTo>
                      <a:pt x="218" y="158"/>
                      <a:pt x="202" y="172"/>
                      <a:pt x="202" y="192"/>
                    </a:cubicBezTo>
                    <a:cubicBezTo>
                      <a:pt x="202" y="215"/>
                      <a:pt x="215" y="231"/>
                      <a:pt x="222" y="238"/>
                    </a:cubicBezTo>
                    <a:cubicBezTo>
                      <a:pt x="194" y="352"/>
                      <a:pt x="194" y="352"/>
                      <a:pt x="194" y="352"/>
                    </a:cubicBezTo>
                    <a:cubicBezTo>
                      <a:pt x="192" y="352"/>
                      <a:pt x="192" y="352"/>
                      <a:pt x="192" y="352"/>
                    </a:cubicBezTo>
                    <a:cubicBezTo>
                      <a:pt x="186" y="352"/>
                      <a:pt x="181" y="356"/>
                      <a:pt x="181" y="362"/>
                    </a:cubicBezTo>
                    <a:cubicBezTo>
                      <a:pt x="181" y="405"/>
                      <a:pt x="181" y="405"/>
                      <a:pt x="181" y="405"/>
                    </a:cubicBezTo>
                    <a:cubicBezTo>
                      <a:pt x="181" y="411"/>
                      <a:pt x="186" y="416"/>
                      <a:pt x="192" y="416"/>
                    </a:cubicBezTo>
                    <a:cubicBezTo>
                      <a:pt x="320" y="416"/>
                      <a:pt x="320" y="416"/>
                      <a:pt x="320" y="416"/>
                    </a:cubicBezTo>
                    <a:cubicBezTo>
                      <a:pt x="326" y="416"/>
                      <a:pt x="330" y="411"/>
                      <a:pt x="330" y="405"/>
                    </a:cubicBezTo>
                    <a:lnTo>
                      <a:pt x="330" y="362"/>
                    </a:lnTo>
                    <a:close/>
                    <a:moveTo>
                      <a:pt x="202" y="394"/>
                    </a:moveTo>
                    <a:cubicBezTo>
                      <a:pt x="309" y="394"/>
                      <a:pt x="309" y="394"/>
                      <a:pt x="309" y="394"/>
                    </a:cubicBezTo>
                    <a:cubicBezTo>
                      <a:pt x="309" y="373"/>
                      <a:pt x="309" y="373"/>
                      <a:pt x="309" y="373"/>
                    </a:cubicBezTo>
                    <a:cubicBezTo>
                      <a:pt x="202" y="373"/>
                      <a:pt x="202" y="373"/>
                      <a:pt x="202" y="373"/>
                    </a:cubicBezTo>
                    <a:lnTo>
                      <a:pt x="202" y="394"/>
                    </a:lnTo>
                    <a:close/>
                  </a:path>
                </a:pathLst>
              </a:custGeom>
              <a:solidFill>
                <a:srgbClr val="046A38"/>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 name="Rectangle 42">
              <a:extLst>
                <a:ext uri="{FF2B5EF4-FFF2-40B4-BE49-F238E27FC236}">
                  <a16:creationId xmlns:a16="http://schemas.microsoft.com/office/drawing/2014/main" id="{CFFC00AB-B330-4DB8-8C39-EBCEC06A0DA1}"/>
                </a:ext>
              </a:extLst>
            </p:cNvPr>
            <p:cNvSpPr/>
            <p:nvPr/>
          </p:nvSpPr>
          <p:spPr>
            <a:xfrm>
              <a:off x="4946901" y="2127434"/>
              <a:ext cx="7237989" cy="127214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6A38"/>
                  </a:solidFill>
                  <a:effectLst/>
                  <a:uLnTx/>
                  <a:uFillTx/>
                  <a:latin typeface="Calibri" panose="020F0502020204030204"/>
                  <a:ea typeface="+mn-ea"/>
                  <a:cs typeface="+mn-cs"/>
                </a:rPr>
                <a:t>Moments That Matter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User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stories link personas and moments that matter and  delivers a better user experience and desired business values</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E0621B8A-8BD6-48FC-99ED-ADE124413A51}"/>
              </a:ext>
            </a:extLst>
          </p:cNvPr>
          <p:cNvGrpSpPr/>
          <p:nvPr/>
        </p:nvGrpSpPr>
        <p:grpSpPr>
          <a:xfrm>
            <a:off x="4602433" y="3627665"/>
            <a:ext cx="6292602" cy="1007457"/>
            <a:chOff x="3794760" y="3261423"/>
            <a:chExt cx="8390135" cy="1343271"/>
          </a:xfrm>
        </p:grpSpPr>
        <p:grpSp>
          <p:nvGrpSpPr>
            <p:cNvPr id="47" name="Group 46">
              <a:extLst>
                <a:ext uri="{FF2B5EF4-FFF2-40B4-BE49-F238E27FC236}">
                  <a16:creationId xmlns:a16="http://schemas.microsoft.com/office/drawing/2014/main" id="{7C53A521-B5DC-4D02-825C-3C4AADCC8BD9}"/>
                </a:ext>
              </a:extLst>
            </p:cNvPr>
            <p:cNvGrpSpPr/>
            <p:nvPr/>
          </p:nvGrpSpPr>
          <p:grpSpPr>
            <a:xfrm>
              <a:off x="3794760" y="3261423"/>
              <a:ext cx="787162" cy="787162"/>
              <a:chOff x="5548829" y="3384543"/>
              <a:chExt cx="919874" cy="919874"/>
            </a:xfrm>
          </p:grpSpPr>
          <p:sp>
            <p:nvSpPr>
              <p:cNvPr id="49" name="Oval 48">
                <a:extLst>
                  <a:ext uri="{FF2B5EF4-FFF2-40B4-BE49-F238E27FC236}">
                    <a16:creationId xmlns:a16="http://schemas.microsoft.com/office/drawing/2014/main" id="{F965682E-9440-48AD-BD61-9CC4F31F3CB6}"/>
                  </a:ext>
                </a:extLst>
              </p:cNvPr>
              <p:cNvSpPr/>
              <p:nvPr/>
            </p:nvSpPr>
            <p:spPr bwMode="gray">
              <a:xfrm>
                <a:off x="5548829" y="3384543"/>
                <a:ext cx="919874" cy="919874"/>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375">
                <a:extLst>
                  <a:ext uri="{FF2B5EF4-FFF2-40B4-BE49-F238E27FC236}">
                    <a16:creationId xmlns:a16="http://schemas.microsoft.com/office/drawing/2014/main" id="{33AD2E20-7E35-49A9-B987-44773902A32A}"/>
                  </a:ext>
                </a:extLst>
              </p:cNvPr>
              <p:cNvSpPr>
                <a:spLocks noChangeAspect="1" noEditPoints="1"/>
              </p:cNvSpPr>
              <p:nvPr/>
            </p:nvSpPr>
            <p:spPr bwMode="auto">
              <a:xfrm>
                <a:off x="5611002" y="3446716"/>
                <a:ext cx="795528" cy="795528"/>
              </a:xfrm>
              <a:custGeom>
                <a:avLst/>
                <a:gdLst>
                  <a:gd name="T0" fmla="*/ 297 w 512"/>
                  <a:gd name="T1" fmla="*/ 213 h 512"/>
                  <a:gd name="T2" fmla="*/ 382 w 512"/>
                  <a:gd name="T3" fmla="*/ 221 h 512"/>
                  <a:gd name="T4" fmla="*/ 323 w 512"/>
                  <a:gd name="T5" fmla="*/ 280 h 512"/>
                  <a:gd name="T6" fmla="*/ 320 w 512"/>
                  <a:gd name="T7" fmla="*/ 290 h 512"/>
                  <a:gd name="T8" fmla="*/ 337 w 512"/>
                  <a:gd name="T9" fmla="*/ 374 h 512"/>
                  <a:gd name="T10" fmla="*/ 261 w 512"/>
                  <a:gd name="T11" fmla="*/ 332 h 512"/>
                  <a:gd name="T12" fmla="*/ 256 w 512"/>
                  <a:gd name="T13" fmla="*/ 330 h 512"/>
                  <a:gd name="T14" fmla="*/ 250 w 512"/>
                  <a:gd name="T15" fmla="*/ 332 h 512"/>
                  <a:gd name="T16" fmla="*/ 175 w 512"/>
                  <a:gd name="T17" fmla="*/ 374 h 512"/>
                  <a:gd name="T18" fmla="*/ 191 w 512"/>
                  <a:gd name="T19" fmla="*/ 290 h 512"/>
                  <a:gd name="T20" fmla="*/ 189 w 512"/>
                  <a:gd name="T21" fmla="*/ 280 h 512"/>
                  <a:gd name="T22" fmla="*/ 130 w 512"/>
                  <a:gd name="T23" fmla="*/ 221 h 512"/>
                  <a:gd name="T24" fmla="*/ 214 w 512"/>
                  <a:gd name="T25" fmla="*/ 213 h 512"/>
                  <a:gd name="T26" fmla="*/ 223 w 512"/>
                  <a:gd name="T27" fmla="*/ 207 h 512"/>
                  <a:gd name="T28" fmla="*/ 256 w 512"/>
                  <a:gd name="T29" fmla="*/ 133 h 512"/>
                  <a:gd name="T30" fmla="*/ 289 w 512"/>
                  <a:gd name="T31" fmla="*/ 207 h 512"/>
                  <a:gd name="T32" fmla="*/ 297 w 512"/>
                  <a:gd name="T33" fmla="*/ 213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415 w 512"/>
                  <a:gd name="T45" fmla="*/ 209 h 512"/>
                  <a:gd name="T46" fmla="*/ 406 w 512"/>
                  <a:gd name="T47" fmla="*/ 202 h 512"/>
                  <a:gd name="T48" fmla="*/ 306 w 512"/>
                  <a:gd name="T49" fmla="*/ 192 h 512"/>
                  <a:gd name="T50" fmla="*/ 265 w 512"/>
                  <a:gd name="T51" fmla="*/ 102 h 512"/>
                  <a:gd name="T52" fmla="*/ 256 w 512"/>
                  <a:gd name="T53" fmla="*/ 96 h 512"/>
                  <a:gd name="T54" fmla="*/ 246 w 512"/>
                  <a:gd name="T55" fmla="*/ 102 h 512"/>
                  <a:gd name="T56" fmla="*/ 206 w 512"/>
                  <a:gd name="T57" fmla="*/ 192 h 512"/>
                  <a:gd name="T58" fmla="*/ 105 w 512"/>
                  <a:gd name="T59" fmla="*/ 202 h 512"/>
                  <a:gd name="T60" fmla="*/ 96 w 512"/>
                  <a:gd name="T61" fmla="*/ 209 h 512"/>
                  <a:gd name="T62" fmla="*/ 99 w 512"/>
                  <a:gd name="T63" fmla="*/ 221 h 512"/>
                  <a:gd name="T64" fmla="*/ 169 w 512"/>
                  <a:gd name="T65" fmla="*/ 291 h 512"/>
                  <a:gd name="T66" fmla="*/ 149 w 512"/>
                  <a:gd name="T67" fmla="*/ 392 h 512"/>
                  <a:gd name="T68" fmla="*/ 153 w 512"/>
                  <a:gd name="T69" fmla="*/ 403 h 512"/>
                  <a:gd name="T70" fmla="*/ 165 w 512"/>
                  <a:gd name="T71" fmla="*/ 404 h 512"/>
                  <a:gd name="T72" fmla="*/ 256 w 512"/>
                  <a:gd name="T73" fmla="*/ 353 h 512"/>
                  <a:gd name="T74" fmla="*/ 346 w 512"/>
                  <a:gd name="T75" fmla="*/ 404 h 512"/>
                  <a:gd name="T76" fmla="*/ 352 w 512"/>
                  <a:gd name="T77" fmla="*/ 405 h 512"/>
                  <a:gd name="T78" fmla="*/ 358 w 512"/>
                  <a:gd name="T79" fmla="*/ 403 h 512"/>
                  <a:gd name="T80" fmla="*/ 362 w 512"/>
                  <a:gd name="T81" fmla="*/ 392 h 512"/>
                  <a:gd name="T82" fmla="*/ 342 w 512"/>
                  <a:gd name="T83" fmla="*/ 291 h 512"/>
                  <a:gd name="T84" fmla="*/ 413 w 512"/>
                  <a:gd name="T85" fmla="*/ 221 h 512"/>
                  <a:gd name="T86" fmla="*/ 415 w 512"/>
                  <a:gd name="T87" fmla="*/ 2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97" y="213"/>
                    </a:moveTo>
                    <a:cubicBezTo>
                      <a:pt x="382" y="221"/>
                      <a:pt x="382" y="221"/>
                      <a:pt x="382" y="221"/>
                    </a:cubicBezTo>
                    <a:cubicBezTo>
                      <a:pt x="323" y="280"/>
                      <a:pt x="323" y="280"/>
                      <a:pt x="323" y="280"/>
                    </a:cubicBezTo>
                    <a:cubicBezTo>
                      <a:pt x="320" y="283"/>
                      <a:pt x="319" y="286"/>
                      <a:pt x="320" y="290"/>
                    </a:cubicBezTo>
                    <a:cubicBezTo>
                      <a:pt x="337" y="374"/>
                      <a:pt x="337" y="374"/>
                      <a:pt x="337" y="374"/>
                    </a:cubicBezTo>
                    <a:cubicBezTo>
                      <a:pt x="261" y="332"/>
                      <a:pt x="261" y="332"/>
                      <a:pt x="261" y="332"/>
                    </a:cubicBezTo>
                    <a:cubicBezTo>
                      <a:pt x="259" y="331"/>
                      <a:pt x="257" y="330"/>
                      <a:pt x="256" y="330"/>
                    </a:cubicBezTo>
                    <a:cubicBezTo>
                      <a:pt x="254" y="330"/>
                      <a:pt x="252" y="331"/>
                      <a:pt x="250" y="332"/>
                    </a:cubicBezTo>
                    <a:cubicBezTo>
                      <a:pt x="175" y="374"/>
                      <a:pt x="175" y="374"/>
                      <a:pt x="175" y="374"/>
                    </a:cubicBezTo>
                    <a:cubicBezTo>
                      <a:pt x="191" y="290"/>
                      <a:pt x="191" y="290"/>
                      <a:pt x="191" y="290"/>
                    </a:cubicBezTo>
                    <a:cubicBezTo>
                      <a:pt x="192" y="286"/>
                      <a:pt x="191" y="283"/>
                      <a:pt x="189" y="280"/>
                    </a:cubicBezTo>
                    <a:cubicBezTo>
                      <a:pt x="130" y="221"/>
                      <a:pt x="130" y="221"/>
                      <a:pt x="130" y="221"/>
                    </a:cubicBezTo>
                    <a:cubicBezTo>
                      <a:pt x="214" y="213"/>
                      <a:pt x="214" y="213"/>
                      <a:pt x="214" y="213"/>
                    </a:cubicBezTo>
                    <a:cubicBezTo>
                      <a:pt x="218" y="213"/>
                      <a:pt x="221" y="210"/>
                      <a:pt x="223" y="207"/>
                    </a:cubicBezTo>
                    <a:cubicBezTo>
                      <a:pt x="256" y="133"/>
                      <a:pt x="256" y="133"/>
                      <a:pt x="256" y="133"/>
                    </a:cubicBezTo>
                    <a:cubicBezTo>
                      <a:pt x="289" y="207"/>
                      <a:pt x="289" y="207"/>
                      <a:pt x="289" y="207"/>
                    </a:cubicBezTo>
                    <a:cubicBezTo>
                      <a:pt x="290" y="210"/>
                      <a:pt x="293" y="213"/>
                      <a:pt x="297"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09"/>
                    </a:moveTo>
                    <a:cubicBezTo>
                      <a:pt x="414" y="206"/>
                      <a:pt x="410" y="203"/>
                      <a:pt x="406" y="202"/>
                    </a:cubicBezTo>
                    <a:cubicBezTo>
                      <a:pt x="306" y="192"/>
                      <a:pt x="306" y="192"/>
                      <a:pt x="306" y="192"/>
                    </a:cubicBezTo>
                    <a:cubicBezTo>
                      <a:pt x="265" y="102"/>
                      <a:pt x="265" y="102"/>
                      <a:pt x="265" y="102"/>
                    </a:cubicBezTo>
                    <a:cubicBezTo>
                      <a:pt x="264" y="98"/>
                      <a:pt x="260" y="96"/>
                      <a:pt x="256" y="96"/>
                    </a:cubicBezTo>
                    <a:cubicBezTo>
                      <a:pt x="251" y="96"/>
                      <a:pt x="248" y="98"/>
                      <a:pt x="246" y="102"/>
                    </a:cubicBezTo>
                    <a:cubicBezTo>
                      <a:pt x="206" y="192"/>
                      <a:pt x="206" y="192"/>
                      <a:pt x="206" y="192"/>
                    </a:cubicBezTo>
                    <a:cubicBezTo>
                      <a:pt x="105" y="202"/>
                      <a:pt x="105" y="202"/>
                      <a:pt x="105" y="202"/>
                    </a:cubicBezTo>
                    <a:cubicBezTo>
                      <a:pt x="101" y="203"/>
                      <a:pt x="98" y="206"/>
                      <a:pt x="96" y="209"/>
                    </a:cubicBezTo>
                    <a:cubicBezTo>
                      <a:pt x="95" y="213"/>
                      <a:pt x="96" y="218"/>
                      <a:pt x="99" y="221"/>
                    </a:cubicBezTo>
                    <a:cubicBezTo>
                      <a:pt x="169" y="291"/>
                      <a:pt x="169" y="291"/>
                      <a:pt x="169" y="291"/>
                    </a:cubicBezTo>
                    <a:cubicBezTo>
                      <a:pt x="149" y="392"/>
                      <a:pt x="149" y="392"/>
                      <a:pt x="149" y="392"/>
                    </a:cubicBezTo>
                    <a:cubicBezTo>
                      <a:pt x="148" y="396"/>
                      <a:pt x="150" y="401"/>
                      <a:pt x="153" y="403"/>
                    </a:cubicBezTo>
                    <a:cubicBezTo>
                      <a:pt x="157" y="405"/>
                      <a:pt x="161" y="406"/>
                      <a:pt x="165" y="404"/>
                    </a:cubicBezTo>
                    <a:cubicBezTo>
                      <a:pt x="256" y="353"/>
                      <a:pt x="256" y="353"/>
                      <a:pt x="256" y="353"/>
                    </a:cubicBezTo>
                    <a:cubicBezTo>
                      <a:pt x="346" y="404"/>
                      <a:pt x="346" y="404"/>
                      <a:pt x="346" y="404"/>
                    </a:cubicBezTo>
                    <a:cubicBezTo>
                      <a:pt x="348" y="405"/>
                      <a:pt x="350" y="405"/>
                      <a:pt x="352" y="405"/>
                    </a:cubicBezTo>
                    <a:cubicBezTo>
                      <a:pt x="354" y="405"/>
                      <a:pt x="356" y="404"/>
                      <a:pt x="358" y="403"/>
                    </a:cubicBezTo>
                    <a:cubicBezTo>
                      <a:pt x="361" y="401"/>
                      <a:pt x="363" y="396"/>
                      <a:pt x="362" y="392"/>
                    </a:cubicBezTo>
                    <a:cubicBezTo>
                      <a:pt x="342" y="291"/>
                      <a:pt x="342" y="291"/>
                      <a:pt x="342" y="291"/>
                    </a:cubicBezTo>
                    <a:cubicBezTo>
                      <a:pt x="413" y="221"/>
                      <a:pt x="413" y="221"/>
                      <a:pt x="413" y="221"/>
                    </a:cubicBezTo>
                    <a:cubicBezTo>
                      <a:pt x="415" y="218"/>
                      <a:pt x="416" y="213"/>
                      <a:pt x="415" y="209"/>
                    </a:cubicBezTo>
                    <a:close/>
                  </a:path>
                </a:pathLst>
              </a:custGeom>
              <a:solidFill>
                <a:srgbClr val="041E42"/>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Rectangle 47">
              <a:extLst>
                <a:ext uri="{FF2B5EF4-FFF2-40B4-BE49-F238E27FC236}">
                  <a16:creationId xmlns:a16="http://schemas.microsoft.com/office/drawing/2014/main" id="{31EED535-B749-49C3-8FC0-5D3C965D7DBA}"/>
                </a:ext>
              </a:extLst>
            </p:cNvPr>
            <p:cNvSpPr/>
            <p:nvPr/>
          </p:nvSpPr>
          <p:spPr>
            <a:xfrm>
              <a:off x="4946903" y="3332556"/>
              <a:ext cx="7237992" cy="127213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Calibri" panose="020F0502020204030204"/>
                  <a:ea typeface="+mn-ea"/>
                  <a:cs typeface="+mn-cs"/>
                </a:rPr>
                <a:t>Stakeholder Alignment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Aligns stakeholders on the future state solution requirements and drives development of the right solution</a:t>
              </a:r>
            </a:p>
          </p:txBody>
        </p:sp>
      </p:grpSp>
      <p:grpSp>
        <p:nvGrpSpPr>
          <p:cNvPr id="51" name="Group 50">
            <a:extLst>
              <a:ext uri="{FF2B5EF4-FFF2-40B4-BE49-F238E27FC236}">
                <a16:creationId xmlns:a16="http://schemas.microsoft.com/office/drawing/2014/main" id="{3E518653-87BC-4A89-B30C-223BF0767B32}"/>
              </a:ext>
            </a:extLst>
          </p:cNvPr>
          <p:cNvGrpSpPr/>
          <p:nvPr/>
        </p:nvGrpSpPr>
        <p:grpSpPr>
          <a:xfrm>
            <a:off x="4605350" y="4647893"/>
            <a:ext cx="6529499" cy="983250"/>
            <a:chOff x="3798644" y="5056109"/>
            <a:chExt cx="8706000" cy="1310997"/>
          </a:xfrm>
        </p:grpSpPr>
        <p:grpSp>
          <p:nvGrpSpPr>
            <p:cNvPr id="52" name="Group 51">
              <a:extLst>
                <a:ext uri="{FF2B5EF4-FFF2-40B4-BE49-F238E27FC236}">
                  <a16:creationId xmlns:a16="http://schemas.microsoft.com/office/drawing/2014/main" id="{DD23B752-14AC-4502-A7C6-19D8378FB144}"/>
                </a:ext>
              </a:extLst>
            </p:cNvPr>
            <p:cNvGrpSpPr/>
            <p:nvPr/>
          </p:nvGrpSpPr>
          <p:grpSpPr>
            <a:xfrm>
              <a:off x="3798644" y="5056109"/>
              <a:ext cx="789051" cy="789051"/>
              <a:chOff x="5201202" y="5097900"/>
              <a:chExt cx="919874" cy="919874"/>
            </a:xfrm>
          </p:grpSpPr>
          <p:sp>
            <p:nvSpPr>
              <p:cNvPr id="54" name="Oval 53">
                <a:extLst>
                  <a:ext uri="{FF2B5EF4-FFF2-40B4-BE49-F238E27FC236}">
                    <a16:creationId xmlns:a16="http://schemas.microsoft.com/office/drawing/2014/main" id="{1058D0AF-34C8-4EAE-AF73-4E21F2F1954E}"/>
                  </a:ext>
                </a:extLst>
              </p:cNvPr>
              <p:cNvSpPr/>
              <p:nvPr/>
            </p:nvSpPr>
            <p:spPr bwMode="gray">
              <a:xfrm>
                <a:off x="5201202" y="5097900"/>
                <a:ext cx="919874" cy="919874"/>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627">
                <a:extLst>
                  <a:ext uri="{FF2B5EF4-FFF2-40B4-BE49-F238E27FC236}">
                    <a16:creationId xmlns:a16="http://schemas.microsoft.com/office/drawing/2014/main" id="{C8CCE024-42A7-4CA7-8CDD-46E4E2FCE3B5}"/>
                  </a:ext>
                </a:extLst>
              </p:cNvPr>
              <p:cNvSpPr>
                <a:spLocks noChangeAspect="1" noEditPoints="1"/>
              </p:cNvSpPr>
              <p:nvPr/>
            </p:nvSpPr>
            <p:spPr bwMode="auto">
              <a:xfrm>
                <a:off x="5263375" y="5160073"/>
                <a:ext cx="795528" cy="795528"/>
              </a:xfrm>
              <a:custGeom>
                <a:avLst/>
                <a:gdLst>
                  <a:gd name="T0" fmla="*/ 330 w 512"/>
                  <a:gd name="T1" fmla="*/ 245 h 512"/>
                  <a:gd name="T2" fmla="*/ 181 w 512"/>
                  <a:gd name="T3" fmla="*/ 245 h 512"/>
                  <a:gd name="T4" fmla="*/ 181 w 512"/>
                  <a:gd name="T5" fmla="*/ 192 h 512"/>
                  <a:gd name="T6" fmla="*/ 256 w 512"/>
                  <a:gd name="T7" fmla="*/ 117 h 512"/>
                  <a:gd name="T8" fmla="*/ 330 w 512"/>
                  <a:gd name="T9" fmla="*/ 192 h 512"/>
                  <a:gd name="T10" fmla="*/ 330 w 512"/>
                  <a:gd name="T11" fmla="*/ 245 h 512"/>
                  <a:gd name="T12" fmla="*/ 160 w 512"/>
                  <a:gd name="T13" fmla="*/ 394 h 512"/>
                  <a:gd name="T14" fmla="*/ 352 w 512"/>
                  <a:gd name="T15" fmla="*/ 394 h 512"/>
                  <a:gd name="T16" fmla="*/ 352 w 512"/>
                  <a:gd name="T17" fmla="*/ 266 h 512"/>
                  <a:gd name="T18" fmla="*/ 160 w 512"/>
                  <a:gd name="T19" fmla="*/ 266 h 512"/>
                  <a:gd name="T20" fmla="*/ 160 w 512"/>
                  <a:gd name="T21" fmla="*/ 394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73 w 512"/>
                  <a:gd name="T33" fmla="*/ 256 h 512"/>
                  <a:gd name="T34" fmla="*/ 362 w 512"/>
                  <a:gd name="T35" fmla="*/ 245 h 512"/>
                  <a:gd name="T36" fmla="*/ 352 w 512"/>
                  <a:gd name="T37" fmla="*/ 245 h 512"/>
                  <a:gd name="T38" fmla="*/ 352 w 512"/>
                  <a:gd name="T39" fmla="*/ 192 h 512"/>
                  <a:gd name="T40" fmla="*/ 256 w 512"/>
                  <a:gd name="T41" fmla="*/ 96 h 512"/>
                  <a:gd name="T42" fmla="*/ 160 w 512"/>
                  <a:gd name="T43" fmla="*/ 192 h 512"/>
                  <a:gd name="T44" fmla="*/ 160 w 512"/>
                  <a:gd name="T45" fmla="*/ 245 h 512"/>
                  <a:gd name="T46" fmla="*/ 149 w 512"/>
                  <a:gd name="T47" fmla="*/ 245 h 512"/>
                  <a:gd name="T48" fmla="*/ 138 w 512"/>
                  <a:gd name="T49" fmla="*/ 256 h 512"/>
                  <a:gd name="T50" fmla="*/ 138 w 512"/>
                  <a:gd name="T51" fmla="*/ 405 h 512"/>
                  <a:gd name="T52" fmla="*/ 149 w 512"/>
                  <a:gd name="T53" fmla="*/ 416 h 512"/>
                  <a:gd name="T54" fmla="*/ 362 w 512"/>
                  <a:gd name="T55" fmla="*/ 416 h 512"/>
                  <a:gd name="T56" fmla="*/ 373 w 512"/>
                  <a:gd name="T57" fmla="*/ 405 h 512"/>
                  <a:gd name="T58" fmla="*/ 373 w 512"/>
                  <a:gd name="T5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330" y="245"/>
                    </a:moveTo>
                    <a:cubicBezTo>
                      <a:pt x="181" y="245"/>
                      <a:pt x="181" y="245"/>
                      <a:pt x="181" y="245"/>
                    </a:cubicBezTo>
                    <a:cubicBezTo>
                      <a:pt x="181" y="192"/>
                      <a:pt x="181" y="192"/>
                      <a:pt x="181" y="192"/>
                    </a:cubicBezTo>
                    <a:cubicBezTo>
                      <a:pt x="181" y="150"/>
                      <a:pt x="214" y="117"/>
                      <a:pt x="256" y="117"/>
                    </a:cubicBezTo>
                    <a:cubicBezTo>
                      <a:pt x="297" y="117"/>
                      <a:pt x="330" y="150"/>
                      <a:pt x="330" y="192"/>
                    </a:cubicBezTo>
                    <a:lnTo>
                      <a:pt x="330" y="245"/>
                    </a:lnTo>
                    <a:close/>
                    <a:moveTo>
                      <a:pt x="160" y="394"/>
                    </a:moveTo>
                    <a:cubicBezTo>
                      <a:pt x="352" y="394"/>
                      <a:pt x="352" y="394"/>
                      <a:pt x="352" y="394"/>
                    </a:cubicBezTo>
                    <a:cubicBezTo>
                      <a:pt x="352" y="266"/>
                      <a:pt x="352" y="266"/>
                      <a:pt x="352" y="266"/>
                    </a:cubicBezTo>
                    <a:cubicBezTo>
                      <a:pt x="160" y="266"/>
                      <a:pt x="160" y="266"/>
                      <a:pt x="160" y="266"/>
                    </a:cubicBezTo>
                    <a:lnTo>
                      <a:pt x="160"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56"/>
                    </a:moveTo>
                    <a:cubicBezTo>
                      <a:pt x="373" y="250"/>
                      <a:pt x="368" y="245"/>
                      <a:pt x="362" y="245"/>
                    </a:cubicBezTo>
                    <a:cubicBezTo>
                      <a:pt x="352" y="245"/>
                      <a:pt x="352" y="245"/>
                      <a:pt x="352" y="245"/>
                    </a:cubicBezTo>
                    <a:cubicBezTo>
                      <a:pt x="352" y="192"/>
                      <a:pt x="352" y="192"/>
                      <a:pt x="352" y="192"/>
                    </a:cubicBezTo>
                    <a:cubicBezTo>
                      <a:pt x="352" y="139"/>
                      <a:pt x="309" y="96"/>
                      <a:pt x="256" y="96"/>
                    </a:cubicBezTo>
                    <a:cubicBezTo>
                      <a:pt x="203" y="96"/>
                      <a:pt x="160" y="139"/>
                      <a:pt x="160" y="192"/>
                    </a:cubicBezTo>
                    <a:cubicBezTo>
                      <a:pt x="160" y="245"/>
                      <a:pt x="160" y="245"/>
                      <a:pt x="160" y="245"/>
                    </a:cubicBezTo>
                    <a:cubicBezTo>
                      <a:pt x="149" y="245"/>
                      <a:pt x="149" y="245"/>
                      <a:pt x="149" y="245"/>
                    </a:cubicBezTo>
                    <a:cubicBezTo>
                      <a:pt x="143" y="245"/>
                      <a:pt x="138" y="250"/>
                      <a:pt x="138" y="25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256"/>
                    </a:lnTo>
                    <a:close/>
                  </a:path>
                </a:pathLst>
              </a:custGeom>
              <a:solidFill>
                <a:srgbClr val="2C52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3" name="Rectangle 52">
              <a:extLst>
                <a:ext uri="{FF2B5EF4-FFF2-40B4-BE49-F238E27FC236}">
                  <a16:creationId xmlns:a16="http://schemas.microsoft.com/office/drawing/2014/main" id="{605D25AC-A3D9-4B57-B249-716658992515}"/>
                </a:ext>
              </a:extLst>
            </p:cNvPr>
            <p:cNvSpPr/>
            <p:nvPr/>
          </p:nvSpPr>
          <p:spPr>
            <a:xfrm>
              <a:off x="4946904" y="5094966"/>
              <a:ext cx="7557740" cy="127214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C5234"/>
                  </a:solidFill>
                  <a:effectLst/>
                  <a:uLnTx/>
                  <a:uFillTx/>
                  <a:latin typeface="Calibri" panose="020F0502020204030204"/>
                  <a:ea typeface="+mn-ea"/>
                  <a:cs typeface="+mn-cs"/>
                </a:rPr>
                <a:t>Sprints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quality of the user stories directly impacts the effectiveness and value of sprints</a:t>
              </a:r>
            </a:p>
          </p:txBody>
        </p:sp>
      </p:grpSp>
    </p:spTree>
    <p:extLst>
      <p:ext uri="{BB962C8B-B14F-4D97-AF65-F5344CB8AC3E}">
        <p14:creationId xmlns:p14="http://schemas.microsoft.com/office/powerpoint/2010/main" val="40597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6AB5-1020-4409-BA5F-F866F8BA5737}"/>
              </a:ext>
            </a:extLst>
          </p:cNvPr>
          <p:cNvSpPr>
            <a:spLocks noGrp="1"/>
          </p:cNvSpPr>
          <p:nvPr>
            <p:ph type="title"/>
          </p:nvPr>
        </p:nvSpPr>
        <p:spPr>
          <a:xfrm>
            <a:off x="619252" y="391419"/>
            <a:ext cx="10515600" cy="448360"/>
          </a:xfrm>
        </p:spPr>
        <p:txBody>
          <a:bodyPr>
            <a:noAutofit/>
          </a:bodyPr>
          <a:lstStyle/>
          <a:p>
            <a:r>
              <a:rPr lang="en-US" dirty="0"/>
              <a:t>Expected Outcomes</a:t>
            </a:r>
          </a:p>
        </p:txBody>
      </p:sp>
      <p:sp>
        <p:nvSpPr>
          <p:cNvPr id="3" name="Slide Number Placeholder 2">
            <a:extLst>
              <a:ext uri="{FF2B5EF4-FFF2-40B4-BE49-F238E27FC236}">
                <a16:creationId xmlns:a16="http://schemas.microsoft.com/office/drawing/2014/main" id="{544C12A4-9F90-44DA-8DA6-7605EB6ED516}"/>
              </a:ext>
            </a:extLst>
          </p:cNvPr>
          <p:cNvSpPr>
            <a:spLocks noGrp="1"/>
          </p:cNvSpPr>
          <p:nvPr>
            <p:ph type="sldNum" sz="quarter" idx="12"/>
          </p:nvPr>
        </p:nvSpPr>
        <p:spPr>
          <a:xfrm>
            <a:off x="11178070" y="6456925"/>
            <a:ext cx="399661" cy="331932"/>
          </a:xfrm>
        </p:spPr>
        <p:txBody>
          <a:bodyPr/>
          <a:lstStyle/>
          <a:p>
            <a:fld id="{DE393ED9-3FAE-4C9F-B5CF-D8F31E5991EB}" type="slidenum">
              <a:rPr lang="en-US" smtClean="0"/>
              <a:pPr/>
              <a:t>8</a:t>
            </a:fld>
            <a:endParaRPr lang="en-US" dirty="0"/>
          </a:p>
        </p:txBody>
      </p:sp>
      <p:sp>
        <p:nvSpPr>
          <p:cNvPr id="4" name="Freeform 3">
            <a:extLst>
              <a:ext uri="{FF2B5EF4-FFF2-40B4-BE49-F238E27FC236}">
                <a16:creationId xmlns:a16="http://schemas.microsoft.com/office/drawing/2014/main" id="{8B6096E2-A1F3-44BA-A069-D781F23B6983}"/>
              </a:ext>
            </a:extLst>
          </p:cNvPr>
          <p:cNvSpPr>
            <a:spLocks/>
          </p:cNvSpPr>
          <p:nvPr/>
        </p:nvSpPr>
        <p:spPr bwMode="gray">
          <a:xfrm>
            <a:off x="5385684" y="2362671"/>
            <a:ext cx="4675737" cy="1097280"/>
          </a:xfrm>
          <a:custGeom>
            <a:avLst/>
            <a:gdLst/>
            <a:ahLst/>
            <a:cxnLst>
              <a:cxn ang="0">
                <a:pos x="0" y="0"/>
              </a:cxn>
              <a:cxn ang="0">
                <a:pos x="648" y="0"/>
              </a:cxn>
              <a:cxn ang="0">
                <a:pos x="648" y="143"/>
              </a:cxn>
              <a:cxn ang="0">
                <a:pos x="0" y="143"/>
              </a:cxn>
              <a:cxn ang="0">
                <a:pos x="32" y="72"/>
              </a:cxn>
              <a:cxn ang="0">
                <a:pos x="0" y="0"/>
              </a:cxn>
            </a:cxnLst>
            <a:rect l="0" t="0" r="r" b="b"/>
            <a:pathLst>
              <a:path w="648" h="143">
                <a:moveTo>
                  <a:pt x="0" y="0"/>
                </a:moveTo>
                <a:lnTo>
                  <a:pt x="648" y="0"/>
                </a:lnTo>
                <a:lnTo>
                  <a:pt x="648" y="143"/>
                </a:lnTo>
                <a:lnTo>
                  <a:pt x="0" y="143"/>
                </a:lnTo>
                <a:cubicBezTo>
                  <a:pt x="19" y="125"/>
                  <a:pt x="32" y="100"/>
                  <a:pt x="32" y="72"/>
                </a:cubicBezTo>
                <a:cubicBezTo>
                  <a:pt x="32" y="43"/>
                  <a:pt x="19" y="18"/>
                  <a:pt x="0" y="0"/>
                </a:cubicBezTo>
              </a:path>
            </a:pathLst>
          </a:custGeom>
          <a:solidFill>
            <a:schemeClr val="accent3">
              <a:lumMod val="20000"/>
              <a:lumOff val="80000"/>
            </a:schemeClr>
          </a:solidFill>
          <a:ln w="9525">
            <a:noFill/>
          </a:ln>
          <a:effectLst/>
        </p:spPr>
        <p:style>
          <a:lnRef idx="3">
            <a:schemeClr val="lt1"/>
          </a:lnRef>
          <a:fillRef idx="1">
            <a:schemeClr val="accent6"/>
          </a:fillRef>
          <a:effectRef idx="1">
            <a:schemeClr val="accent6"/>
          </a:effectRef>
          <a:fontRef idx="minor">
            <a:schemeClr val="lt1"/>
          </a:fontRef>
        </p:style>
        <p:txBody>
          <a:bodyPr wrap="square" lIns="365760" tIns="91440" rIns="91440" bIns="91440" numCol="2" rtlCol="0" anchor="ctr"/>
          <a:lstStyle/>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Forms</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Reports</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Interfaces</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Conversions</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Enhancements</a:t>
            </a:r>
          </a:p>
        </p:txBody>
      </p:sp>
      <p:sp>
        <p:nvSpPr>
          <p:cNvPr id="5" name="Oval 4" descr="start">
            <a:extLst>
              <a:ext uri="{FF2B5EF4-FFF2-40B4-BE49-F238E27FC236}">
                <a16:creationId xmlns:a16="http://schemas.microsoft.com/office/drawing/2014/main" id="{00114CBB-E6C7-45CA-84B9-D4D11D292324}"/>
              </a:ext>
            </a:extLst>
          </p:cNvPr>
          <p:cNvSpPr>
            <a:spLocks noChangeArrowheads="1"/>
          </p:cNvSpPr>
          <p:nvPr/>
        </p:nvSpPr>
        <p:spPr bwMode="gray">
          <a:xfrm>
            <a:off x="4203742" y="2332580"/>
            <a:ext cx="1280160" cy="1280160"/>
          </a:xfrm>
          <a:prstGeom prst="ellipse">
            <a:avLst/>
          </a:prstGeom>
          <a:solidFill>
            <a:srgbClr val="FFCC00"/>
          </a:solidFill>
          <a:ln w="9525">
            <a:noFill/>
          </a:ln>
          <a:effectLst/>
        </p:spPr>
        <p:style>
          <a:lnRef idx="3">
            <a:schemeClr val="lt1"/>
          </a:lnRef>
          <a:fillRef idx="1">
            <a:schemeClr val="accent6"/>
          </a:fillRef>
          <a:effectRef idx="1">
            <a:schemeClr val="accent6"/>
          </a:effectRef>
          <a:fontRef idx="minor">
            <a:schemeClr val="lt1"/>
          </a:fontRef>
        </p:style>
        <p:txBody>
          <a:bodyPr wrap="square" lIns="91440" tIns="91440" rIns="91440" bIns="91440" rtlCol="0" anchor="ctr"/>
          <a:lstStyle/>
          <a:p>
            <a:pPr algn="ctr">
              <a:spcBef>
                <a:spcPts val="400"/>
              </a:spcBef>
            </a:pPr>
            <a:r>
              <a:rPr lang="en-US" sz="1400" b="1" dirty="0">
                <a:solidFill>
                  <a:schemeClr val="bg1"/>
                </a:solidFill>
                <a:cs typeface="Arial" pitchFamily="34" charset="0"/>
              </a:rPr>
              <a:t>Technical</a:t>
            </a:r>
          </a:p>
        </p:txBody>
      </p:sp>
      <p:sp>
        <p:nvSpPr>
          <p:cNvPr id="6" name="Freeform 7">
            <a:extLst>
              <a:ext uri="{FF2B5EF4-FFF2-40B4-BE49-F238E27FC236}">
                <a16:creationId xmlns:a16="http://schemas.microsoft.com/office/drawing/2014/main" id="{E63305DE-6677-4FE1-B42B-99754F074C75}"/>
              </a:ext>
            </a:extLst>
          </p:cNvPr>
          <p:cNvSpPr>
            <a:spLocks/>
          </p:cNvSpPr>
          <p:nvPr/>
        </p:nvSpPr>
        <p:spPr bwMode="gray">
          <a:xfrm>
            <a:off x="5385684" y="3735127"/>
            <a:ext cx="4675737" cy="1097280"/>
          </a:xfrm>
          <a:custGeom>
            <a:avLst/>
            <a:gdLst/>
            <a:ahLst/>
            <a:cxnLst>
              <a:cxn ang="0">
                <a:pos x="0" y="0"/>
              </a:cxn>
              <a:cxn ang="0">
                <a:pos x="648" y="0"/>
              </a:cxn>
              <a:cxn ang="0">
                <a:pos x="648" y="143"/>
              </a:cxn>
              <a:cxn ang="0">
                <a:pos x="0" y="143"/>
              </a:cxn>
              <a:cxn ang="0">
                <a:pos x="32" y="72"/>
              </a:cxn>
              <a:cxn ang="0">
                <a:pos x="0" y="0"/>
              </a:cxn>
            </a:cxnLst>
            <a:rect l="0" t="0" r="r" b="b"/>
            <a:pathLst>
              <a:path w="648" h="143">
                <a:moveTo>
                  <a:pt x="0" y="0"/>
                </a:moveTo>
                <a:lnTo>
                  <a:pt x="648" y="0"/>
                </a:lnTo>
                <a:lnTo>
                  <a:pt x="648" y="143"/>
                </a:lnTo>
                <a:lnTo>
                  <a:pt x="0" y="143"/>
                </a:lnTo>
                <a:cubicBezTo>
                  <a:pt x="19" y="125"/>
                  <a:pt x="32" y="100"/>
                  <a:pt x="32" y="72"/>
                </a:cubicBezTo>
                <a:cubicBezTo>
                  <a:pt x="32" y="43"/>
                  <a:pt x="19" y="18"/>
                  <a:pt x="0" y="0"/>
                </a:cubicBezTo>
              </a:path>
            </a:pathLst>
          </a:custGeom>
          <a:solidFill>
            <a:schemeClr val="accent3">
              <a:lumMod val="20000"/>
              <a:lumOff val="80000"/>
            </a:schemeClr>
          </a:solidFill>
          <a:ln w="9525">
            <a:noFill/>
          </a:ln>
          <a:effectLst/>
        </p:spPr>
        <p:style>
          <a:lnRef idx="3">
            <a:schemeClr val="lt1"/>
          </a:lnRef>
          <a:fillRef idx="1">
            <a:schemeClr val="accent6"/>
          </a:fillRef>
          <a:effectRef idx="1">
            <a:schemeClr val="accent6"/>
          </a:effectRef>
          <a:fontRef idx="minor">
            <a:schemeClr val="lt1"/>
          </a:fontRef>
        </p:style>
        <p:txBody>
          <a:bodyPr wrap="square" lIns="365760" tIns="91440" rIns="91440" bIns="91440" rtlCol="0" anchor="ctr"/>
          <a:lstStyle/>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Communications</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Training</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Workforce Transition</a:t>
            </a:r>
          </a:p>
        </p:txBody>
      </p:sp>
      <p:sp>
        <p:nvSpPr>
          <p:cNvPr id="7" name="Oval 8" descr="bus_collage2">
            <a:extLst>
              <a:ext uri="{FF2B5EF4-FFF2-40B4-BE49-F238E27FC236}">
                <a16:creationId xmlns:a16="http://schemas.microsoft.com/office/drawing/2014/main" id="{214817B1-ECF0-4F2F-B809-F2613FF85945}"/>
              </a:ext>
            </a:extLst>
          </p:cNvPr>
          <p:cNvSpPr>
            <a:spLocks noChangeArrowheads="1"/>
          </p:cNvSpPr>
          <p:nvPr/>
        </p:nvSpPr>
        <p:spPr bwMode="gray">
          <a:xfrm>
            <a:off x="4203742" y="3688740"/>
            <a:ext cx="1280160" cy="1280160"/>
          </a:xfrm>
          <a:prstGeom prst="ellipse">
            <a:avLst/>
          </a:prstGeom>
          <a:solidFill>
            <a:srgbClr val="92D050"/>
          </a:solidFill>
          <a:ln w="9525">
            <a:noFill/>
          </a:ln>
          <a:effectLst/>
        </p:spPr>
        <p:style>
          <a:lnRef idx="3">
            <a:schemeClr val="lt1"/>
          </a:lnRef>
          <a:fillRef idx="1">
            <a:schemeClr val="accent6"/>
          </a:fillRef>
          <a:effectRef idx="1">
            <a:schemeClr val="accent6"/>
          </a:effectRef>
          <a:fontRef idx="minor">
            <a:schemeClr val="lt1"/>
          </a:fontRef>
        </p:style>
        <p:txBody>
          <a:bodyPr wrap="square" lIns="91440" tIns="91440" rIns="91440" bIns="91440" rtlCol="0" anchor="ctr"/>
          <a:lstStyle/>
          <a:p>
            <a:pPr algn="ctr">
              <a:spcBef>
                <a:spcPts val="400"/>
              </a:spcBef>
            </a:pPr>
            <a:r>
              <a:rPr lang="en-US" sz="1400" b="1" dirty="0">
                <a:solidFill>
                  <a:schemeClr val="bg1"/>
                </a:solidFill>
                <a:cs typeface="Arial" pitchFamily="34" charset="0"/>
              </a:rPr>
              <a:t>OCM</a:t>
            </a:r>
          </a:p>
        </p:txBody>
      </p:sp>
      <p:sp>
        <p:nvSpPr>
          <p:cNvPr id="8" name="Freeform 3">
            <a:extLst>
              <a:ext uri="{FF2B5EF4-FFF2-40B4-BE49-F238E27FC236}">
                <a16:creationId xmlns:a16="http://schemas.microsoft.com/office/drawing/2014/main" id="{51939268-C868-48DA-8920-32AE9776D067}"/>
              </a:ext>
            </a:extLst>
          </p:cNvPr>
          <p:cNvSpPr>
            <a:spLocks/>
          </p:cNvSpPr>
          <p:nvPr/>
        </p:nvSpPr>
        <p:spPr bwMode="gray">
          <a:xfrm>
            <a:off x="5385684" y="1036603"/>
            <a:ext cx="4675737" cy="1097280"/>
          </a:xfrm>
          <a:custGeom>
            <a:avLst/>
            <a:gdLst/>
            <a:ahLst/>
            <a:cxnLst>
              <a:cxn ang="0">
                <a:pos x="0" y="0"/>
              </a:cxn>
              <a:cxn ang="0">
                <a:pos x="648" y="0"/>
              </a:cxn>
              <a:cxn ang="0">
                <a:pos x="648" y="143"/>
              </a:cxn>
              <a:cxn ang="0">
                <a:pos x="0" y="143"/>
              </a:cxn>
              <a:cxn ang="0">
                <a:pos x="32" y="72"/>
              </a:cxn>
              <a:cxn ang="0">
                <a:pos x="0" y="0"/>
              </a:cxn>
            </a:cxnLst>
            <a:rect l="0" t="0" r="r" b="b"/>
            <a:pathLst>
              <a:path w="648" h="143">
                <a:moveTo>
                  <a:pt x="0" y="0"/>
                </a:moveTo>
                <a:lnTo>
                  <a:pt x="648" y="0"/>
                </a:lnTo>
                <a:lnTo>
                  <a:pt x="648" y="143"/>
                </a:lnTo>
                <a:lnTo>
                  <a:pt x="0" y="143"/>
                </a:lnTo>
                <a:cubicBezTo>
                  <a:pt x="19" y="125"/>
                  <a:pt x="32" y="100"/>
                  <a:pt x="32" y="72"/>
                </a:cubicBezTo>
                <a:cubicBezTo>
                  <a:pt x="32" y="43"/>
                  <a:pt x="19" y="18"/>
                  <a:pt x="0" y="0"/>
                </a:cubicBezTo>
              </a:path>
            </a:pathLst>
          </a:custGeom>
          <a:solidFill>
            <a:schemeClr val="accent3">
              <a:lumMod val="20000"/>
              <a:lumOff val="80000"/>
            </a:schemeClr>
          </a:solidFill>
          <a:ln w="9525">
            <a:noFill/>
          </a:ln>
          <a:effectLst/>
        </p:spPr>
        <p:style>
          <a:lnRef idx="3">
            <a:schemeClr val="lt1"/>
          </a:lnRef>
          <a:fillRef idx="1">
            <a:schemeClr val="accent6"/>
          </a:fillRef>
          <a:effectRef idx="1">
            <a:schemeClr val="accent6"/>
          </a:effectRef>
          <a:fontRef idx="minor">
            <a:schemeClr val="lt1"/>
          </a:fontRef>
        </p:style>
        <p:txBody>
          <a:bodyPr wrap="square" lIns="365760" tIns="91440" rIns="91440" bIns="91440" rtlCol="0" anchor="ctr"/>
          <a:lstStyle/>
          <a:p>
            <a:pPr marL="285750" indent="-285750">
              <a:spcBef>
                <a:spcPts val="400"/>
              </a:spcBef>
              <a:buClr>
                <a:srgbClr val="000000"/>
              </a:buClr>
              <a:buSzPct val="100000"/>
              <a:buFont typeface="Arial" panose="020B0604020202020204" pitchFamily="34" charset="0"/>
              <a:buChar char="•"/>
            </a:pPr>
            <a:r>
              <a:rPr lang="en-US" sz="1600">
                <a:solidFill>
                  <a:schemeClr val="tx2"/>
                </a:solidFill>
                <a:cs typeface="Arial" charset="0"/>
              </a:rPr>
              <a:t>Security Roles</a:t>
            </a:r>
          </a:p>
          <a:p>
            <a:pPr marL="285750" indent="-285750">
              <a:spcBef>
                <a:spcPts val="400"/>
              </a:spcBef>
              <a:buClr>
                <a:srgbClr val="000000"/>
              </a:buClr>
              <a:buSzPct val="100000"/>
              <a:buFont typeface="Arial" panose="020B0604020202020204" pitchFamily="34" charset="0"/>
              <a:buChar char="•"/>
            </a:pPr>
            <a:r>
              <a:rPr lang="en-US" sz="1600">
                <a:solidFill>
                  <a:schemeClr val="tx2"/>
                </a:solidFill>
                <a:cs typeface="Arial" charset="0"/>
              </a:rPr>
              <a:t>Role to Position Mapping</a:t>
            </a:r>
          </a:p>
        </p:txBody>
      </p:sp>
      <p:sp>
        <p:nvSpPr>
          <p:cNvPr id="9" name="Oval 4" descr="start">
            <a:extLst>
              <a:ext uri="{FF2B5EF4-FFF2-40B4-BE49-F238E27FC236}">
                <a16:creationId xmlns:a16="http://schemas.microsoft.com/office/drawing/2014/main" id="{0F3E223E-E3ED-4DBC-A5B1-947224E8DF3D}"/>
              </a:ext>
            </a:extLst>
          </p:cNvPr>
          <p:cNvSpPr>
            <a:spLocks noChangeArrowheads="1"/>
          </p:cNvSpPr>
          <p:nvPr/>
        </p:nvSpPr>
        <p:spPr bwMode="gray">
          <a:xfrm>
            <a:off x="4203742" y="975031"/>
            <a:ext cx="1280160" cy="1280160"/>
          </a:xfrm>
          <a:prstGeom prst="ellipse">
            <a:avLst/>
          </a:prstGeom>
          <a:solidFill>
            <a:srgbClr val="C00000"/>
          </a:solidFill>
          <a:ln w="9525">
            <a:noFill/>
          </a:ln>
          <a:effectLst/>
        </p:spPr>
        <p:style>
          <a:lnRef idx="3">
            <a:schemeClr val="lt1"/>
          </a:lnRef>
          <a:fillRef idx="1">
            <a:schemeClr val="accent6"/>
          </a:fillRef>
          <a:effectRef idx="1">
            <a:schemeClr val="accent6"/>
          </a:effectRef>
          <a:fontRef idx="minor">
            <a:schemeClr val="lt1"/>
          </a:fontRef>
        </p:style>
        <p:txBody>
          <a:bodyPr wrap="square" lIns="91440" tIns="91440" rIns="91440" bIns="91440" rtlCol="0" anchor="ctr"/>
          <a:lstStyle/>
          <a:p>
            <a:pPr algn="ctr">
              <a:spcBef>
                <a:spcPts val="400"/>
              </a:spcBef>
            </a:pPr>
            <a:r>
              <a:rPr lang="en-US" sz="1400" b="1" dirty="0">
                <a:solidFill>
                  <a:schemeClr val="bg1"/>
                </a:solidFill>
                <a:cs typeface="Arial" pitchFamily="34" charset="0"/>
              </a:rPr>
              <a:t>Security</a:t>
            </a:r>
          </a:p>
        </p:txBody>
      </p:sp>
      <p:sp>
        <p:nvSpPr>
          <p:cNvPr id="11" name="Oval 4" descr="start">
            <a:extLst>
              <a:ext uri="{FF2B5EF4-FFF2-40B4-BE49-F238E27FC236}">
                <a16:creationId xmlns:a16="http://schemas.microsoft.com/office/drawing/2014/main" id="{5D45A77F-23D6-4303-823F-76649624DCA4}"/>
              </a:ext>
            </a:extLst>
          </p:cNvPr>
          <p:cNvSpPr>
            <a:spLocks noChangeArrowheads="1"/>
          </p:cNvSpPr>
          <p:nvPr/>
        </p:nvSpPr>
        <p:spPr bwMode="gray">
          <a:xfrm>
            <a:off x="4203742" y="5000002"/>
            <a:ext cx="1280160" cy="1280160"/>
          </a:xfrm>
          <a:prstGeom prst="ellipse">
            <a:avLst/>
          </a:prstGeom>
          <a:solidFill>
            <a:schemeClr val="accent1">
              <a:lumMod val="40000"/>
              <a:lumOff val="60000"/>
            </a:schemeClr>
          </a:solidFill>
          <a:ln w="9525">
            <a:noFill/>
          </a:ln>
          <a:effectLst/>
        </p:spPr>
        <p:style>
          <a:lnRef idx="3">
            <a:schemeClr val="lt1"/>
          </a:lnRef>
          <a:fillRef idx="1">
            <a:schemeClr val="accent6"/>
          </a:fillRef>
          <a:effectRef idx="1">
            <a:schemeClr val="accent6"/>
          </a:effectRef>
          <a:fontRef idx="minor">
            <a:schemeClr val="lt1"/>
          </a:fontRef>
        </p:style>
        <p:txBody>
          <a:bodyPr wrap="square" lIns="91440" tIns="91440" rIns="91440" bIns="91440" rtlCol="0" anchor="ctr"/>
          <a:lstStyle/>
          <a:p>
            <a:pPr algn="ctr">
              <a:spcBef>
                <a:spcPts val="400"/>
              </a:spcBef>
            </a:pPr>
            <a:r>
              <a:rPr lang="en-US" sz="1400" b="1" dirty="0">
                <a:solidFill>
                  <a:schemeClr val="bg1"/>
                </a:solidFill>
                <a:cs typeface="Arial" pitchFamily="34" charset="0"/>
              </a:rPr>
              <a:t>Process</a:t>
            </a:r>
          </a:p>
        </p:txBody>
      </p:sp>
      <p:sp>
        <p:nvSpPr>
          <p:cNvPr id="12" name="Freeform 7">
            <a:extLst>
              <a:ext uri="{FF2B5EF4-FFF2-40B4-BE49-F238E27FC236}">
                <a16:creationId xmlns:a16="http://schemas.microsoft.com/office/drawing/2014/main" id="{60A8177D-2BC8-4E7E-85D8-515573D6A8FE}"/>
              </a:ext>
            </a:extLst>
          </p:cNvPr>
          <p:cNvSpPr>
            <a:spLocks/>
          </p:cNvSpPr>
          <p:nvPr/>
        </p:nvSpPr>
        <p:spPr bwMode="gray">
          <a:xfrm>
            <a:off x="5436015" y="5107583"/>
            <a:ext cx="4675737" cy="1097280"/>
          </a:xfrm>
          <a:custGeom>
            <a:avLst/>
            <a:gdLst/>
            <a:ahLst/>
            <a:cxnLst>
              <a:cxn ang="0">
                <a:pos x="0" y="0"/>
              </a:cxn>
              <a:cxn ang="0">
                <a:pos x="648" y="0"/>
              </a:cxn>
              <a:cxn ang="0">
                <a:pos x="648" y="143"/>
              </a:cxn>
              <a:cxn ang="0">
                <a:pos x="0" y="143"/>
              </a:cxn>
              <a:cxn ang="0">
                <a:pos x="32" y="72"/>
              </a:cxn>
              <a:cxn ang="0">
                <a:pos x="0" y="0"/>
              </a:cxn>
            </a:cxnLst>
            <a:rect l="0" t="0" r="r" b="b"/>
            <a:pathLst>
              <a:path w="648" h="143">
                <a:moveTo>
                  <a:pt x="0" y="0"/>
                </a:moveTo>
                <a:lnTo>
                  <a:pt x="648" y="0"/>
                </a:lnTo>
                <a:lnTo>
                  <a:pt x="648" y="143"/>
                </a:lnTo>
                <a:lnTo>
                  <a:pt x="0" y="143"/>
                </a:lnTo>
                <a:cubicBezTo>
                  <a:pt x="19" y="125"/>
                  <a:pt x="32" y="100"/>
                  <a:pt x="32" y="72"/>
                </a:cubicBezTo>
                <a:cubicBezTo>
                  <a:pt x="32" y="43"/>
                  <a:pt x="19" y="18"/>
                  <a:pt x="0" y="0"/>
                </a:cubicBezTo>
              </a:path>
            </a:pathLst>
          </a:custGeom>
          <a:solidFill>
            <a:schemeClr val="accent3">
              <a:lumMod val="20000"/>
              <a:lumOff val="80000"/>
            </a:schemeClr>
          </a:solidFill>
          <a:ln w="9525">
            <a:noFill/>
          </a:ln>
          <a:effectLst/>
        </p:spPr>
        <p:style>
          <a:lnRef idx="3">
            <a:schemeClr val="lt1"/>
          </a:lnRef>
          <a:fillRef idx="1">
            <a:schemeClr val="accent6"/>
          </a:fillRef>
          <a:effectRef idx="1">
            <a:schemeClr val="accent6"/>
          </a:effectRef>
          <a:fontRef idx="minor">
            <a:schemeClr val="lt1"/>
          </a:fontRef>
        </p:style>
        <p:txBody>
          <a:bodyPr wrap="square" lIns="365760" tIns="91440" rIns="91440" bIns="91440" rtlCol="0" anchor="ctr"/>
          <a:lstStyle/>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Moments that Matter</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Personas</a:t>
            </a:r>
          </a:p>
          <a:p>
            <a:pPr marL="285750" indent="-285750">
              <a:spcBef>
                <a:spcPts val="400"/>
              </a:spcBef>
              <a:buClr>
                <a:srgbClr val="000000"/>
              </a:buClr>
              <a:buSzPct val="100000"/>
              <a:buFont typeface="Arial" panose="020B0604020202020204" pitchFamily="34" charset="0"/>
              <a:buChar char="•"/>
            </a:pPr>
            <a:r>
              <a:rPr lang="en-US" sz="1600" dirty="0">
                <a:solidFill>
                  <a:schemeClr val="tx2"/>
                </a:solidFill>
                <a:cs typeface="Arial" charset="0"/>
              </a:rPr>
              <a:t>User Stories</a:t>
            </a:r>
          </a:p>
        </p:txBody>
      </p:sp>
      <p:sp>
        <p:nvSpPr>
          <p:cNvPr id="13" name="Freeform 32">
            <a:extLst>
              <a:ext uri="{FF2B5EF4-FFF2-40B4-BE49-F238E27FC236}">
                <a16:creationId xmlns:a16="http://schemas.microsoft.com/office/drawing/2014/main" id="{3B0F0434-02CD-4CF7-AFD7-79B5A8674BAC}"/>
              </a:ext>
            </a:extLst>
          </p:cNvPr>
          <p:cNvSpPr/>
          <p:nvPr/>
        </p:nvSpPr>
        <p:spPr bwMode="gray">
          <a:xfrm>
            <a:off x="1797112" y="1392700"/>
            <a:ext cx="2308998" cy="4684854"/>
          </a:xfrm>
          <a:custGeom>
            <a:avLst/>
            <a:gdLst>
              <a:gd name="connsiteX0" fmla="*/ 13447 w 2487706"/>
              <a:gd name="connsiteY0" fmla="*/ 1667435 h 4961965"/>
              <a:gd name="connsiteX1" fmla="*/ 0 w 2487706"/>
              <a:gd name="connsiteY1" fmla="*/ 3294529 h 4961965"/>
              <a:gd name="connsiteX2" fmla="*/ 2487706 w 2487706"/>
              <a:gd name="connsiteY2" fmla="*/ 4961965 h 4961965"/>
              <a:gd name="connsiteX3" fmla="*/ 2474259 w 2487706"/>
              <a:gd name="connsiteY3" fmla="*/ 0 h 4961965"/>
              <a:gd name="connsiteX4" fmla="*/ 13447 w 2487706"/>
              <a:gd name="connsiteY4" fmla="*/ 1667435 h 4961965"/>
              <a:gd name="connsiteX0" fmla="*/ 13447 w 2487706"/>
              <a:gd name="connsiteY0" fmla="*/ 1667435 h 4961965"/>
              <a:gd name="connsiteX1" fmla="*/ 0 w 2487706"/>
              <a:gd name="connsiteY1" fmla="*/ 3294529 h 4961965"/>
              <a:gd name="connsiteX2" fmla="*/ 2487706 w 2487706"/>
              <a:gd name="connsiteY2" fmla="*/ 4961965 h 4961965"/>
              <a:gd name="connsiteX3" fmla="*/ 2474259 w 2487706"/>
              <a:gd name="connsiteY3" fmla="*/ 0 h 4961965"/>
              <a:gd name="connsiteX4" fmla="*/ 107577 w 2487706"/>
              <a:gd name="connsiteY4" fmla="*/ 1784865 h 4961965"/>
              <a:gd name="connsiteX5" fmla="*/ 13447 w 2487706"/>
              <a:gd name="connsiteY5" fmla="*/ 1667435 h 4961965"/>
              <a:gd name="connsiteX0" fmla="*/ 107577 w 2487706"/>
              <a:gd name="connsiteY0" fmla="*/ 1784865 h 4961965"/>
              <a:gd name="connsiteX1" fmla="*/ 0 w 2487706"/>
              <a:gd name="connsiteY1" fmla="*/ 3294529 h 4961965"/>
              <a:gd name="connsiteX2" fmla="*/ 2487706 w 2487706"/>
              <a:gd name="connsiteY2" fmla="*/ 4961965 h 4961965"/>
              <a:gd name="connsiteX3" fmla="*/ 2474259 w 2487706"/>
              <a:gd name="connsiteY3" fmla="*/ 0 h 4961965"/>
              <a:gd name="connsiteX4" fmla="*/ 107577 w 2487706"/>
              <a:gd name="connsiteY4" fmla="*/ 1784865 h 4961965"/>
              <a:gd name="connsiteX0" fmla="*/ 107577 w 2487706"/>
              <a:gd name="connsiteY0" fmla="*/ 1784865 h 4961965"/>
              <a:gd name="connsiteX1" fmla="*/ 161365 w 2487706"/>
              <a:gd name="connsiteY1" fmla="*/ 3193221 h 4961965"/>
              <a:gd name="connsiteX2" fmla="*/ 0 w 2487706"/>
              <a:gd name="connsiteY2" fmla="*/ 3294529 h 4961965"/>
              <a:gd name="connsiteX3" fmla="*/ 2487706 w 2487706"/>
              <a:gd name="connsiteY3" fmla="*/ 4961965 h 4961965"/>
              <a:gd name="connsiteX4" fmla="*/ 2474259 w 2487706"/>
              <a:gd name="connsiteY4" fmla="*/ 0 h 4961965"/>
              <a:gd name="connsiteX5" fmla="*/ 107577 w 2487706"/>
              <a:gd name="connsiteY5" fmla="*/ 1784865 h 4961965"/>
              <a:gd name="connsiteX0" fmla="*/ 0 w 2380129"/>
              <a:gd name="connsiteY0" fmla="*/ 1784865 h 4961965"/>
              <a:gd name="connsiteX1" fmla="*/ 53788 w 2380129"/>
              <a:gd name="connsiteY1" fmla="*/ 3193221 h 4961965"/>
              <a:gd name="connsiteX2" fmla="*/ 2380129 w 2380129"/>
              <a:gd name="connsiteY2" fmla="*/ 4961965 h 4961965"/>
              <a:gd name="connsiteX3" fmla="*/ 2366682 w 2380129"/>
              <a:gd name="connsiteY3" fmla="*/ 0 h 4961965"/>
              <a:gd name="connsiteX4" fmla="*/ 0 w 2380129"/>
              <a:gd name="connsiteY4" fmla="*/ 1784865 h 496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129" h="4961965">
                <a:moveTo>
                  <a:pt x="0" y="1784865"/>
                </a:moveTo>
                <a:lnTo>
                  <a:pt x="53788" y="3193221"/>
                </a:lnTo>
                <a:lnTo>
                  <a:pt x="2380129" y="4961965"/>
                </a:lnTo>
                <a:cubicBezTo>
                  <a:pt x="2375647" y="3307977"/>
                  <a:pt x="2371164" y="1653988"/>
                  <a:pt x="2366682" y="0"/>
                </a:cubicBezTo>
                <a:lnTo>
                  <a:pt x="0" y="1784865"/>
                </a:lnTo>
                <a:close/>
              </a:path>
            </a:pathLst>
          </a:custGeom>
          <a:gradFill flip="none" rotWithShape="1">
            <a:gsLst>
              <a:gs pos="1000">
                <a:schemeClr val="accent3">
                  <a:lumMod val="60000"/>
                  <a:lumOff val="40000"/>
                </a:schemeClr>
              </a:gs>
              <a:gs pos="64000">
                <a:schemeClr val="bg1">
                  <a:lumMod val="95000"/>
                </a:schemeClr>
              </a:gs>
              <a:gs pos="99000">
                <a:schemeClr val="bg1"/>
              </a:gs>
            </a:gsLst>
            <a:lin ang="0" scaled="1"/>
            <a:tileRect/>
          </a:gradFill>
          <a:ln w="19050" algn="ctr">
            <a:noFill/>
            <a:miter lim="800000"/>
            <a:headEnd/>
            <a:tailEnd/>
          </a:ln>
        </p:spPr>
        <p:txBody>
          <a:bodyPr wrap="square" lIns="91440" tIns="91440" rIns="91440" bIns="91440" rtlCol="0" anchor="ctr"/>
          <a:lstStyle/>
          <a:p>
            <a:pPr algn="ctr">
              <a:lnSpc>
                <a:spcPct val="106000"/>
              </a:lnSpc>
              <a:buFont typeface="Wingdings 2" pitchFamily="18" charset="2"/>
              <a:buNone/>
            </a:pPr>
            <a:endParaRPr lang="en-US" sz="1200" err="1"/>
          </a:p>
        </p:txBody>
      </p:sp>
      <p:sp>
        <p:nvSpPr>
          <p:cNvPr id="10" name="Oval 8" descr="bus_collage2">
            <a:extLst>
              <a:ext uri="{FF2B5EF4-FFF2-40B4-BE49-F238E27FC236}">
                <a16:creationId xmlns:a16="http://schemas.microsoft.com/office/drawing/2014/main" id="{313CCDD9-2839-406D-BD26-CD279D0E894F}"/>
              </a:ext>
            </a:extLst>
          </p:cNvPr>
          <p:cNvSpPr>
            <a:spLocks noChangeArrowheads="1"/>
          </p:cNvSpPr>
          <p:nvPr/>
        </p:nvSpPr>
        <p:spPr bwMode="gray">
          <a:xfrm>
            <a:off x="715583" y="2825819"/>
            <a:ext cx="1818620" cy="1818616"/>
          </a:xfrm>
          <a:prstGeom prst="ellipse">
            <a:avLst/>
          </a:prstGeom>
          <a:solidFill>
            <a:srgbClr val="003366"/>
          </a:solidFill>
          <a:ln w="9525">
            <a:noFill/>
          </a:ln>
          <a:effectLst/>
        </p:spPr>
        <p:style>
          <a:lnRef idx="3">
            <a:schemeClr val="lt1"/>
          </a:lnRef>
          <a:fillRef idx="1">
            <a:schemeClr val="accent6"/>
          </a:fillRef>
          <a:effectRef idx="1">
            <a:schemeClr val="accent6"/>
          </a:effectRef>
          <a:fontRef idx="minor">
            <a:schemeClr val="lt1"/>
          </a:fontRef>
        </p:style>
        <p:txBody>
          <a:bodyPr wrap="square" lIns="91440" tIns="91440" rIns="91440" bIns="91440" rtlCol="0" anchor="ctr"/>
          <a:lstStyle/>
          <a:p>
            <a:pPr algn="ctr">
              <a:spcBef>
                <a:spcPts val="400"/>
              </a:spcBef>
            </a:pPr>
            <a:r>
              <a:rPr lang="en-US" sz="2000" b="1" dirty="0">
                <a:solidFill>
                  <a:schemeClr val="bg1"/>
                </a:solidFill>
                <a:cs typeface="Arial" pitchFamily="34" charset="0"/>
              </a:rPr>
              <a:t>Business Process Redesign Sessions</a:t>
            </a:r>
          </a:p>
        </p:txBody>
      </p:sp>
    </p:spTree>
    <p:extLst>
      <p:ext uri="{BB962C8B-B14F-4D97-AF65-F5344CB8AC3E}">
        <p14:creationId xmlns:p14="http://schemas.microsoft.com/office/powerpoint/2010/main" val="257018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1505D7-3A47-4409-BE6A-97978AFA2968}"/>
              </a:ext>
            </a:extLst>
          </p:cNvPr>
          <p:cNvGraphicFramePr>
            <a:graphicFrameLocks noGrp="1"/>
          </p:cNvGraphicFramePr>
          <p:nvPr>
            <p:extLst>
              <p:ext uri="{D42A27DB-BD31-4B8C-83A1-F6EECF244321}">
                <p14:modId xmlns:p14="http://schemas.microsoft.com/office/powerpoint/2010/main" val="2393119223"/>
              </p:ext>
            </p:extLst>
          </p:nvPr>
        </p:nvGraphicFramePr>
        <p:xfrm>
          <a:off x="402673" y="947958"/>
          <a:ext cx="10888910" cy="5265811"/>
        </p:xfrm>
        <a:graphic>
          <a:graphicData uri="http://schemas.openxmlformats.org/drawingml/2006/table">
            <a:tbl>
              <a:tblPr firstRow="1" bandRow="1">
                <a:tableStyleId>{5C22544A-7EE6-4342-B048-85BDC9FD1C3A}</a:tableStyleId>
              </a:tblPr>
              <a:tblGrid>
                <a:gridCol w="3220664">
                  <a:extLst>
                    <a:ext uri="{9D8B030D-6E8A-4147-A177-3AD203B41FA5}">
                      <a16:colId xmlns:a16="http://schemas.microsoft.com/office/drawing/2014/main" val="20000"/>
                    </a:ext>
                  </a:extLst>
                </a:gridCol>
                <a:gridCol w="1712061">
                  <a:extLst>
                    <a:ext uri="{9D8B030D-6E8A-4147-A177-3AD203B41FA5}">
                      <a16:colId xmlns:a16="http://schemas.microsoft.com/office/drawing/2014/main" val="20001"/>
                    </a:ext>
                  </a:extLst>
                </a:gridCol>
                <a:gridCol w="5956185">
                  <a:extLst>
                    <a:ext uri="{9D8B030D-6E8A-4147-A177-3AD203B41FA5}">
                      <a16:colId xmlns:a16="http://schemas.microsoft.com/office/drawing/2014/main" val="20002"/>
                    </a:ext>
                  </a:extLst>
                </a:gridCol>
              </a:tblGrid>
              <a:tr h="465171">
                <a:tc>
                  <a:txBody>
                    <a:bodyPr/>
                    <a:lstStyle/>
                    <a:p>
                      <a:pPr marL="0" algn="l" defTabSz="913814" rtl="0" eaLnBrk="1" latinLnBrk="0" hangingPunct="1"/>
                      <a:r>
                        <a:rPr lang="en-US" sz="1200" b="1" kern="1200" dirty="0">
                          <a:solidFill>
                            <a:schemeClr val="bg1"/>
                          </a:solidFill>
                          <a:latin typeface="+mn-lt"/>
                          <a:ea typeface="+mn-ea"/>
                          <a:cs typeface="+mn-cs"/>
                        </a:rPr>
                        <a:t>Process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pPr algn="ctr"/>
                      <a:r>
                        <a:rPr lang="en-US" sz="1200" dirty="0">
                          <a:solidFill>
                            <a:schemeClr val="bg1"/>
                          </a:solidFill>
                        </a:rPr>
                        <a:t>S / W / O / 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tc>
                  <a:txBody>
                    <a:bodyPr/>
                    <a:lstStyle/>
                    <a:p>
                      <a:r>
                        <a:rPr lang="en-US" sz="1200" dirty="0">
                          <a:solidFill>
                            <a:schemeClr val="bg1"/>
                          </a:solidFill>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92F57"/>
                    </a:solidFill>
                  </a:tcPr>
                </a:tc>
                <a:extLst>
                  <a:ext uri="{0D108BD9-81ED-4DB2-BD59-A6C34878D82A}">
                    <a16:rowId xmlns:a16="http://schemas.microsoft.com/office/drawing/2014/main" val="10000"/>
                  </a:ext>
                </a:extLst>
              </a:tr>
              <a:tr h="286816">
                <a:tc rowSpan="1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PY-010-010: Maintain Payroll Policy</a:t>
                      </a: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Tax Withholding Tables are maintained by year so historical corrections are taxed accordingly</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81703917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One tax table (Annual) for both Judicial and Biweekly</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11964887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Updates are immediate - can be updated same day as payroll processing</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5868408"/>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Earnings and Deductions easy to add to mainframe directories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76005358"/>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Bank routing numbers typed into the mainframe - fast, easy, secure</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19380888"/>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Bank routing numbers available to all pay groups that SCO pays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48603486"/>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Strength</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Edit in place to validate routing numbers </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92098660"/>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Manually updated - risk of typing errors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622794927"/>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Manually track IRS and taxing states for notification of table updates/changes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72684385"/>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Takes an overnight process before it's available on the web</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596083190"/>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New earnings codes often require mainframe programming for payroll processing/overtime/ACA etc.</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64441092"/>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When a routing number is added, an overnight process is required before it's available on the web</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530740136"/>
                  </a:ext>
                </a:extLst>
              </a:tr>
              <a:tr h="31011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Mainframe table limit is 500 bank entries.  Requires annual, manual clean up of unused routing numbers.</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568755705"/>
                  </a:ext>
                </a:extLst>
              </a:tr>
              <a:tr h="39328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If a routing number isn't available in IPOPS, the agency/employee needs to contact SCO to add it to the directory</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6117991"/>
                  </a:ext>
                </a:extLst>
              </a:tr>
              <a:tr h="39328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txBody>
                  <a:tcPr anchor="ctr">
                    <a:lnR w="12700" cap="flat" cmpd="sng" algn="ctr">
                      <a:solidFill>
                        <a:schemeClr val="bg1">
                          <a:lumMod val="65000"/>
                        </a:schemeClr>
                      </a:solidFill>
                      <a:prstDash val="sys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Weakness</a:t>
                      </a:r>
                    </a:p>
                  </a:txBody>
                  <a:tcPr anchor="ctr" anchorCtr="1">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When adding a routing number to the system, SCO goes to the federal reserve website to verify bank name/routing number and eligibility to use for ACH</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7299172"/>
                  </a:ext>
                </a:extLst>
              </a:tr>
            </a:tbl>
          </a:graphicData>
        </a:graphic>
      </p:graphicFrame>
      <p:sp>
        <p:nvSpPr>
          <p:cNvPr id="3" name="Slide Number Placeholder 2">
            <a:extLst>
              <a:ext uri="{FF2B5EF4-FFF2-40B4-BE49-F238E27FC236}">
                <a16:creationId xmlns:a16="http://schemas.microsoft.com/office/drawing/2014/main" id="{56FEA8C3-A925-433F-AC9A-CE00BDF676FC}"/>
              </a:ext>
            </a:extLst>
          </p:cNvPr>
          <p:cNvSpPr>
            <a:spLocks noGrp="1"/>
          </p:cNvSpPr>
          <p:nvPr>
            <p:ph type="sldNum" sz="quarter" idx="12"/>
          </p:nvPr>
        </p:nvSpPr>
        <p:spPr/>
        <p:txBody>
          <a:bodyPr/>
          <a:lstStyle/>
          <a:p>
            <a:fld id="{DE393ED9-3FAE-4C9F-B5CF-D8F31E5991EB}" type="slidenum">
              <a:rPr lang="en-US" smtClean="0"/>
              <a:pPr/>
              <a:t>9</a:t>
            </a:fld>
            <a:endParaRPr lang="en-US" dirty="0"/>
          </a:p>
        </p:txBody>
      </p:sp>
      <p:sp>
        <p:nvSpPr>
          <p:cNvPr id="9" name="Title 3">
            <a:extLst>
              <a:ext uri="{FF2B5EF4-FFF2-40B4-BE49-F238E27FC236}">
                <a16:creationId xmlns:a16="http://schemas.microsoft.com/office/drawing/2014/main" id="{6CF993A5-51FE-4866-8EED-0C160ABCEF62}"/>
              </a:ext>
            </a:extLst>
          </p:cNvPr>
          <p:cNvSpPr txBox="1">
            <a:spLocks/>
          </p:cNvSpPr>
          <p:nvPr/>
        </p:nvSpPr>
        <p:spPr>
          <a:xfrm>
            <a:off x="618914" y="388982"/>
            <a:ext cx="10515600" cy="4487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rgbClr val="092F57"/>
                </a:solidFill>
                <a:latin typeface="Arial" panose="020B0604020202020204" pitchFamily="34" charset="0"/>
                <a:cs typeface="Arial" panose="020B0604020202020204" pitchFamily="34" charset="0"/>
              </a:rPr>
              <a:t>SWOT Playback</a:t>
            </a:r>
          </a:p>
        </p:txBody>
      </p:sp>
    </p:spTree>
    <p:extLst>
      <p:ext uri="{BB962C8B-B14F-4D97-AF65-F5344CB8AC3E}">
        <p14:creationId xmlns:p14="http://schemas.microsoft.com/office/powerpoint/2010/main" val="36833760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92DA8E3B-B5D1-4735-BBD6-B4D76805E08A}" vid="{533E28A5-D71A-4309-9194-70B562051AB4}"/>
    </a:ext>
  </a:extLst>
</a:theme>
</file>

<file path=ppt/theme/theme2.xml><?xml version="1.0" encoding="utf-8"?>
<a:theme xmlns:a="http://schemas.openxmlformats.org/drawingml/2006/main" name="Retrospect">
  <a:themeElements>
    <a:clrScheme name="Custom 61">
      <a:dk1>
        <a:srgbClr val="000000"/>
      </a:dk1>
      <a:lt1>
        <a:sysClr val="window" lastClr="FFFFFF"/>
      </a:lt1>
      <a:dk2>
        <a:srgbClr val="092F57"/>
      </a:dk2>
      <a:lt2>
        <a:srgbClr val="A7A8AA"/>
      </a:lt2>
      <a:accent1>
        <a:srgbClr val="FFB81C"/>
      </a:accent1>
      <a:accent2>
        <a:srgbClr val="092F57"/>
      </a:accent2>
      <a:accent3>
        <a:srgbClr val="A7A8AA"/>
      </a:accent3>
      <a:accent4>
        <a:srgbClr val="092F57"/>
      </a:accent4>
      <a:accent5>
        <a:srgbClr val="FFB81C"/>
      </a:accent5>
      <a:accent6>
        <a:srgbClr val="A7A8AA"/>
      </a:accent6>
      <a:hlink>
        <a:srgbClr val="092F57"/>
      </a:hlink>
      <a:folHlink>
        <a:srgbClr val="FFB8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92DA8E3B-B5D1-4735-BBD6-B4D76805E08A}" vid="{533E28A5-D71A-4309-9194-70B562051A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FD7BA2-F671-4BED-9C4C-DD6A09EA0CE1}"/>
</file>

<file path=customXml/itemProps2.xml><?xml version="1.0" encoding="utf-8"?>
<ds:datastoreItem xmlns:ds="http://schemas.openxmlformats.org/officeDocument/2006/customXml" ds:itemID="{98FAEF84-EF38-42B3-8A3B-A02EF763448D}">
  <ds:schemaRefs>
    <ds:schemaRef ds:uri="http://purl.org/dc/dcmitype/"/>
    <ds:schemaRef ds:uri="fe3a4531-7f9c-4bfd-89ea-efc29220a376"/>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2F6BEC2-3CC9-4CB5-8C88-984538921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2020</TotalTime>
  <Words>3916</Words>
  <Application>Microsoft Office PowerPoint</Application>
  <PresentationFormat>Widescreen</PresentationFormat>
  <Paragraphs>595</Paragraphs>
  <Slides>38</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游ゴシック</vt:lpstr>
      <vt:lpstr>Arial</vt:lpstr>
      <vt:lpstr>Calibri</vt:lpstr>
      <vt:lpstr>Calibri Light</vt:lpstr>
      <vt:lpstr>Lucida Sans</vt:lpstr>
      <vt:lpstr>Open Sans</vt:lpstr>
      <vt:lpstr>Wingdings 2</vt:lpstr>
      <vt:lpstr>ヒラギノ角ゴ Pro W3</vt:lpstr>
      <vt:lpstr>1_Office Theme</vt:lpstr>
      <vt:lpstr>Retrospect</vt:lpstr>
      <vt:lpstr>Office Theme</vt:lpstr>
      <vt:lpstr>PY-010 Process Payroll</vt:lpstr>
      <vt:lpstr> Agenda</vt:lpstr>
      <vt:lpstr>PowerPoint Presentation</vt:lpstr>
      <vt:lpstr>PowerPoint Presentation</vt:lpstr>
      <vt:lpstr>PowerPoint Presentation</vt:lpstr>
      <vt:lpstr>Ground Rules</vt:lpstr>
      <vt:lpstr>User Stories</vt:lpstr>
      <vt:lpstr>Expected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PY-010 Process Payroll</vt:lpstr>
      <vt:lpstr>PY-010 Process Payroll</vt:lpstr>
      <vt:lpstr>Business Process Map Legend</vt:lpstr>
      <vt:lpstr>PY-010 Process Payroll</vt:lpstr>
      <vt:lpstr>PY-010-010 Maintain Payroll Policy</vt:lpstr>
      <vt:lpstr>PY-010-020 External Benefits Processing</vt:lpstr>
      <vt:lpstr>PY-010-030 Collect/Process Other Payroll Related Data</vt:lpstr>
      <vt:lpstr>PY-010-040 Collect/Process Employee Time and Attendance Data</vt:lpstr>
      <vt:lpstr>PY-010-050 Process Off-Cycle Payroll Transactions</vt:lpstr>
      <vt:lpstr>PY-010-060 Consolidate Pay Period Data</vt:lpstr>
      <vt:lpstr>PY-010-070 Process State Active Duty (SAD) Transactions</vt:lpstr>
      <vt:lpstr>PY-010-080 Generate and Review Pre-Register</vt:lpstr>
      <vt:lpstr>PY-010-090 Produce and Distribute Pay</vt:lpstr>
      <vt:lpstr>PY-010-100 Close Payroll Post to AP &amp; GL</vt:lpstr>
      <vt:lpstr>PY-010-110 Reconcile Payroll Close</vt:lpstr>
      <vt:lpstr>PY-010-120 Prepare Tax Filing Information</vt:lpstr>
      <vt:lpstr>PY-010-130 Tax Administration &amp; Reporting</vt:lpstr>
      <vt:lpstr>PY-010-140 Review Non-Tax Remittances for AP Processing</vt:lpstr>
      <vt:lpstr>PY-010-160 Maintain Wage Garnishments</vt:lpstr>
      <vt:lpstr>PY-010-170 Employment Verification</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Payroll</dc:title>
  <dc:creator>Mangum, Inglis</dc:creator>
  <cp:lastModifiedBy>Amber Brown</cp:lastModifiedBy>
  <cp:revision>92</cp:revision>
  <dcterms:created xsi:type="dcterms:W3CDTF">2021-09-10T19:44:23Z</dcterms:created>
  <dcterms:modified xsi:type="dcterms:W3CDTF">2021-10-26T15:00:16Z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2021-09-10T19:44:23Z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523b6585-6193-459b-ac12-52aec0e9e41c</vt:lpwstr>
  </property>
  <property fmtid="{D5CDD505-2E9C-101B-9397-08002B2CF9AE}" pid="8" name="MSIP_Label_ea60d57e-af5b-4752-ac57-3e4f28ca11dc_ContentBits">
    <vt:lpwstr>0</vt:lpwstr>
  </property>
  <property fmtid="{D5CDD505-2E9C-101B-9397-08002B2CF9AE}" pid="9" name="ContentTypeId">
    <vt:lpwstr>0x01010078562674304CBB4BB1B28CDCCE389339</vt:lpwstr>
  </property>
</Properties>
</file>